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22"/>
  </p:notesMasterIdLst>
  <p:sldIdLst>
    <p:sldId id="256" r:id="rId2"/>
    <p:sldId id="257" r:id="rId3"/>
    <p:sldId id="259" r:id="rId4"/>
    <p:sldId id="260" r:id="rId5"/>
    <p:sldId id="267" r:id="rId6"/>
    <p:sldId id="265" r:id="rId7"/>
    <p:sldId id="266" r:id="rId8"/>
    <p:sldId id="258" r:id="rId9"/>
    <p:sldId id="268" r:id="rId10"/>
    <p:sldId id="269" r:id="rId11"/>
    <p:sldId id="271" r:id="rId12"/>
    <p:sldId id="272" r:id="rId13"/>
    <p:sldId id="276" r:id="rId14"/>
    <p:sldId id="273" r:id="rId15"/>
    <p:sldId id="274" r:id="rId16"/>
    <p:sldId id="275" r:id="rId17"/>
    <p:sldId id="277" r:id="rId18"/>
    <p:sldId id="278" r:id="rId19"/>
    <p:sldId id="279" r:id="rId20"/>
    <p:sldId id="280" r:id="rId21"/>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90" d="100"/>
          <a:sy n="90" d="100"/>
        </p:scale>
        <p:origin x="232" y="84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3" Type="http://schemas.openxmlformats.org/officeDocument/2006/relationships/slide" Target="slides/slide3.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5" Type="http://schemas.openxmlformats.org/officeDocument/2006/relationships/slide" Target="slides/slide5.xml"/><Relationship Id="rId15" Type="http://schemas.openxmlformats.org/officeDocument/2006/relationships/slide" Target="slides/slide15.xml"/><Relationship Id="rId10" Type="http://schemas.openxmlformats.org/officeDocument/2006/relationships/slide" Target="slides/slide10.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s>
</file>

<file path=ppt/charts/_rels/chart1.xml.rels><?xml version="1.0" encoding="UTF-8" standalone="yes"?>
<Relationships xmlns="http://schemas.openxmlformats.org/package/2006/relationships"><Relationship Id="rId3" Type="http://schemas.openxmlformats.org/officeDocument/2006/relationships/oleObject" Target="file:////Users\violetmakena\Dropbox\Mac\Desktop\Data%20Science\melb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violetmakena\Dropbox\Mac\Desktop\Data%20Science\melb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violetmakena\Dropbox\Mac\Desktop\Data%20Science\melb_data.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Users\violetmakena\Dropbox\Mac\Desktop\Data%20Science\melb_data.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Users\violetmakena\Dropbox\Mac\Desktop\Data%20Science\melb_data.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Users\violetmakena\Dropbox\Mac\Desktop\Data%20Science\melb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[melb_data.xlsx]Analysis !pricepertype</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a:t>Sales Per year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KE"/>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tint val="98000"/>
                  <a:lumMod val="100000"/>
                </a:schemeClr>
              </a:gs>
              <a:gs pos="100000">
                <a:schemeClr val="accent1">
                  <a:shade val="88000"/>
                  <a:lumMod val="88000"/>
                </a:schemeClr>
              </a:gs>
            </a:gsLst>
            <a:lin ang="5400000" scaled="1"/>
          </a:gradFill>
          <a:ln w="349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spPr>
            <a:gradFill rotWithShape="1">
              <a:gsLst>
                <a:gs pos="0">
                  <a:schemeClr val="accent1">
                    <a:tint val="98000"/>
                    <a:lumMod val="100000"/>
                  </a:schemeClr>
                </a:gs>
                <a:gs pos="100000">
                  <a:schemeClr val="accent1">
                    <a:shade val="88000"/>
                    <a:lumMod val="88000"/>
                  </a:schemeClr>
                </a:gs>
              </a:gsLst>
              <a:lin ang="5400000" scaled="1"/>
            </a:gradFill>
            <a:ln w="9525">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pivotFmt>
      <c:pivotFmt>
        <c:idx val="11"/>
        <c:spPr>
          <a:gradFill rotWithShape="1">
            <a:gsLst>
              <a:gs pos="0">
                <a:schemeClr val="accent1">
                  <a:tint val="98000"/>
                  <a:lumMod val="100000"/>
                </a:schemeClr>
              </a:gs>
              <a:gs pos="100000">
                <a:schemeClr val="accent1">
                  <a:shade val="88000"/>
                  <a:lumMod val="88000"/>
                </a:schemeClr>
              </a:gs>
            </a:gsLst>
            <a:lin ang="5400000" scaled="1"/>
          </a:gradFill>
          <a:ln w="349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spPr>
            <a:gradFill rotWithShape="1">
              <a:gsLst>
                <a:gs pos="0">
                  <a:schemeClr val="accent2">
                    <a:tint val="98000"/>
                    <a:lumMod val="100000"/>
                  </a:schemeClr>
                </a:gs>
                <a:gs pos="100000">
                  <a:schemeClr val="accent2">
                    <a:shade val="88000"/>
                    <a:lumMod val="88000"/>
                  </a:schemeClr>
                </a:gs>
              </a:gsLst>
              <a:lin ang="5400000" scaled="1"/>
            </a:gradFill>
            <a:ln w="9525">
              <a:solidFill>
                <a:schemeClr val="accent2"/>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pivotFmt>
      <c:pivotFmt>
        <c:idx val="12"/>
        <c:spPr>
          <a:gradFill rotWithShape="1">
            <a:gsLst>
              <a:gs pos="0">
                <a:schemeClr val="accent1">
                  <a:tint val="98000"/>
                  <a:lumMod val="100000"/>
                </a:schemeClr>
              </a:gs>
              <a:gs pos="100000">
                <a:schemeClr val="accent1">
                  <a:shade val="88000"/>
                  <a:lumMod val="88000"/>
                </a:schemeClr>
              </a:gs>
            </a:gsLst>
            <a:lin ang="5400000" scaled="1"/>
          </a:gradFill>
          <a:ln w="349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spPr>
            <a:gradFill rotWithShape="1">
              <a:gsLst>
                <a:gs pos="0">
                  <a:schemeClr val="accent3">
                    <a:tint val="98000"/>
                    <a:lumMod val="100000"/>
                  </a:schemeClr>
                </a:gs>
                <a:gs pos="100000">
                  <a:schemeClr val="accent3">
                    <a:shade val="88000"/>
                    <a:lumMod val="88000"/>
                  </a:schemeClr>
                </a:gs>
              </a:gsLst>
              <a:lin ang="5400000" scaled="1"/>
            </a:gradFill>
            <a:ln w="9525">
              <a:solidFill>
                <a:schemeClr val="accent3"/>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tint val="98000"/>
                  <a:lumMod val="100000"/>
                </a:schemeClr>
              </a:gs>
              <a:gs pos="100000">
                <a:schemeClr val="accent1">
                  <a:shade val="88000"/>
                  <a:lumMod val="88000"/>
                </a:schemeClr>
              </a:gs>
            </a:gsLst>
            <a:lin ang="5400000" scaled="1"/>
          </a:gradFill>
          <a:ln w="349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spPr>
            <a:gradFill rotWithShape="1">
              <a:gsLst>
                <a:gs pos="0">
                  <a:schemeClr val="accent1">
                    <a:tint val="98000"/>
                    <a:lumMod val="100000"/>
                  </a:schemeClr>
                </a:gs>
                <a:gs pos="100000">
                  <a:schemeClr val="accent1">
                    <a:shade val="88000"/>
                    <a:lumMod val="88000"/>
                  </a:schemeClr>
                </a:gs>
              </a:gsLst>
              <a:lin ang="5400000" scaled="1"/>
            </a:gradFill>
            <a:ln w="9525">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tint val="98000"/>
                  <a:lumMod val="100000"/>
                </a:schemeClr>
              </a:gs>
              <a:gs pos="100000">
                <a:schemeClr val="accent1">
                  <a:shade val="88000"/>
                  <a:lumMod val="88000"/>
                </a:schemeClr>
              </a:gs>
            </a:gsLst>
            <a:lin ang="5400000" scaled="1"/>
          </a:gradFill>
          <a:ln w="349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spPr>
            <a:gradFill rotWithShape="1">
              <a:gsLst>
                <a:gs pos="0">
                  <a:schemeClr val="accent2">
                    <a:tint val="98000"/>
                    <a:lumMod val="100000"/>
                  </a:schemeClr>
                </a:gs>
                <a:gs pos="100000">
                  <a:schemeClr val="accent2">
                    <a:shade val="88000"/>
                    <a:lumMod val="88000"/>
                  </a:schemeClr>
                </a:gs>
              </a:gsLst>
              <a:lin ang="5400000" scaled="1"/>
            </a:gradFill>
            <a:ln w="9525">
              <a:solidFill>
                <a:schemeClr val="accent2"/>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tint val="98000"/>
                  <a:lumMod val="100000"/>
                </a:schemeClr>
              </a:gs>
              <a:gs pos="100000">
                <a:schemeClr val="accent1">
                  <a:shade val="88000"/>
                  <a:lumMod val="88000"/>
                </a:schemeClr>
              </a:gs>
            </a:gsLst>
            <a:lin ang="5400000" scaled="1"/>
          </a:gradFill>
          <a:ln w="34925" cap="rnd">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spPr>
            <a:gradFill rotWithShape="1">
              <a:gsLst>
                <a:gs pos="0">
                  <a:schemeClr val="accent3">
                    <a:tint val="98000"/>
                    <a:lumMod val="100000"/>
                  </a:schemeClr>
                </a:gs>
                <a:gs pos="100000">
                  <a:schemeClr val="accent3">
                    <a:shade val="88000"/>
                    <a:lumMod val="88000"/>
                  </a:schemeClr>
                </a:gs>
              </a:gsLst>
              <a:lin ang="5400000" scaled="1"/>
            </a:gradFill>
            <a:ln w="9525">
              <a:solidFill>
                <a:schemeClr val="accent3"/>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63500" dist="38100" dir="5400000" rotWithShape="0">
              <a:srgbClr val="000000">
                <a:alpha val="65000"/>
              </a:srgbClr>
            </a:outerShdw>
          </a:effectLst>
        </c:spPr>
        <c:marker>
          <c:symbol val="circle"/>
          <c:size val="6"/>
          <c:spPr>
            <a:gradFill rotWithShape="1">
              <a:gsLst>
                <a:gs pos="0">
                  <a:schemeClr val="accent1">
                    <a:tint val="98000"/>
                    <a:lumMod val="100000"/>
                  </a:schemeClr>
                </a:gs>
                <a:gs pos="100000">
                  <a:schemeClr val="accent1">
                    <a:shade val="88000"/>
                    <a:lumMod val="88000"/>
                  </a:schemeClr>
                </a:gs>
              </a:gsLst>
              <a:lin ang="5400000" scaled="1"/>
            </a:gradFill>
            <a:ln w="9525">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63500" dist="38100" dir="5400000" rotWithShape="0">
              <a:srgbClr val="000000">
                <a:alpha val="65000"/>
              </a:srgbClr>
            </a:outerShdw>
          </a:effectLst>
        </c:spPr>
        <c:marker>
          <c:symbol val="circle"/>
          <c:size val="6"/>
          <c:spPr>
            <a:gradFill rotWithShape="1">
              <a:gsLst>
                <a:gs pos="0">
                  <a:schemeClr val="accent2">
                    <a:tint val="98000"/>
                    <a:lumMod val="100000"/>
                  </a:schemeClr>
                </a:gs>
                <a:gs pos="100000">
                  <a:schemeClr val="accent2">
                    <a:shade val="88000"/>
                    <a:lumMod val="88000"/>
                  </a:schemeClr>
                </a:gs>
              </a:gsLst>
              <a:lin ang="5400000" scaled="1"/>
            </a:gradFill>
            <a:ln w="9525">
              <a:solidFill>
                <a:schemeClr val="accent2"/>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63500" dist="38100" dir="5400000" rotWithShape="0">
              <a:srgbClr val="000000">
                <a:alpha val="65000"/>
              </a:srgbClr>
            </a:outerShdw>
          </a:effectLst>
        </c:spPr>
        <c:marker>
          <c:symbol val="circle"/>
          <c:size val="6"/>
          <c:spPr>
            <a:gradFill rotWithShape="1">
              <a:gsLst>
                <a:gs pos="0">
                  <a:schemeClr val="accent3">
                    <a:tint val="98000"/>
                    <a:lumMod val="100000"/>
                  </a:schemeClr>
                </a:gs>
                <a:gs pos="100000">
                  <a:schemeClr val="accent3">
                    <a:shade val="88000"/>
                    <a:lumMod val="88000"/>
                  </a:schemeClr>
                </a:gs>
              </a:gsLst>
              <a:lin ang="5400000" scaled="1"/>
            </a:gradFill>
            <a:ln w="9525">
              <a:solidFill>
                <a:schemeClr val="accent3"/>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'Analysis '!$B$3:$B$4</c:f>
              <c:strCache>
                <c:ptCount val="1"/>
                <c:pt idx="0">
                  <c:v>house, cottage, villa, semi, terrace</c:v>
                </c:pt>
              </c:strCache>
            </c:strRef>
          </c:tx>
          <c:spPr>
            <a:ln w="34925" cap="rnd">
              <a:solidFill>
                <a:schemeClr val="accent1"/>
              </a:solidFill>
              <a:round/>
            </a:ln>
            <a:effectLst>
              <a:outerShdw blurRad="63500" dist="38100" dir="5400000" rotWithShape="0">
                <a:srgbClr val="000000">
                  <a:alpha val="65000"/>
                </a:srgbClr>
              </a:outerShdw>
            </a:effectLst>
          </c:spPr>
          <c:marker>
            <c:symbol val="circle"/>
            <c:size val="6"/>
            <c:spPr>
              <a:gradFill rotWithShape="1">
                <a:gsLst>
                  <a:gs pos="0">
                    <a:schemeClr val="accent1">
                      <a:tint val="98000"/>
                      <a:lumMod val="100000"/>
                    </a:schemeClr>
                  </a:gs>
                  <a:gs pos="100000">
                    <a:schemeClr val="accent1">
                      <a:shade val="88000"/>
                      <a:lumMod val="88000"/>
                    </a:schemeClr>
                  </a:gs>
                </a:gsLst>
                <a:lin ang="5400000" scaled="1"/>
              </a:gradFill>
              <a:ln w="9525">
                <a:solidFill>
                  <a:schemeClr val="accent1"/>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cat>
            <c:multiLvlStrRef>
              <c:f>'Analysis '!$A$5:$A$13</c:f>
              <c:multiLvlStrCache>
                <c:ptCount val="7"/>
                <c:lvl>
                  <c:pt idx="0">
                    <c:v>Qtr1</c:v>
                  </c:pt>
                  <c:pt idx="1">
                    <c:v>Qtr2</c:v>
                  </c:pt>
                  <c:pt idx="2">
                    <c:v>Qtr3</c:v>
                  </c:pt>
                  <c:pt idx="3">
                    <c:v>Qtr4</c:v>
                  </c:pt>
                  <c:pt idx="4">
                    <c:v>Qtr1</c:v>
                  </c:pt>
                  <c:pt idx="5">
                    <c:v>Qtr2</c:v>
                  </c:pt>
                  <c:pt idx="6">
                    <c:v>Qtr3</c:v>
                  </c:pt>
                </c:lvl>
                <c:lvl>
                  <c:pt idx="0">
                    <c:v>2016</c:v>
                  </c:pt>
                  <c:pt idx="4">
                    <c:v>2017</c:v>
                  </c:pt>
                </c:lvl>
              </c:multiLvlStrCache>
            </c:multiLvlStrRef>
          </c:cat>
          <c:val>
            <c:numRef>
              <c:f>'Analysis '!$B$5:$B$13</c:f>
              <c:numCache>
                <c:formatCode>_(* #,##0_);_(* \(#,##0\);_(* "-"??_);_(@_)</c:formatCode>
                <c:ptCount val="7"/>
                <c:pt idx="0">
                  <c:v>18081750</c:v>
                </c:pt>
                <c:pt idx="1">
                  <c:v>1592627050</c:v>
                </c:pt>
                <c:pt idx="2">
                  <c:v>1721125117</c:v>
                </c:pt>
                <c:pt idx="3">
                  <c:v>2029480006</c:v>
                </c:pt>
                <c:pt idx="4">
                  <c:v>961466726</c:v>
                </c:pt>
                <c:pt idx="5">
                  <c:v>2471871690</c:v>
                </c:pt>
                <c:pt idx="6">
                  <c:v>2947286989</c:v>
                </c:pt>
              </c:numCache>
            </c:numRef>
          </c:val>
          <c:smooth val="0"/>
          <c:extLst>
            <c:ext xmlns:c16="http://schemas.microsoft.com/office/drawing/2014/chart" uri="{C3380CC4-5D6E-409C-BE32-E72D297353CC}">
              <c16:uniqueId val="{00000000-C885-E147-AD10-7B6E0DA066B0}"/>
            </c:ext>
          </c:extLst>
        </c:ser>
        <c:ser>
          <c:idx val="1"/>
          <c:order val="1"/>
          <c:tx>
            <c:strRef>
              <c:f>'Analysis '!$C$3:$C$4</c:f>
              <c:strCache>
                <c:ptCount val="1"/>
                <c:pt idx="0">
                  <c:v>townhouse, dev site - development site</c:v>
                </c:pt>
              </c:strCache>
            </c:strRef>
          </c:tx>
          <c:spPr>
            <a:ln w="34925" cap="rnd">
              <a:solidFill>
                <a:schemeClr val="accent2"/>
              </a:solidFill>
              <a:round/>
            </a:ln>
            <a:effectLst>
              <a:outerShdw blurRad="63500" dist="38100" dir="5400000" rotWithShape="0">
                <a:srgbClr val="000000">
                  <a:alpha val="65000"/>
                </a:srgbClr>
              </a:outerShdw>
            </a:effectLst>
          </c:spPr>
          <c:marker>
            <c:symbol val="circle"/>
            <c:size val="6"/>
            <c:spPr>
              <a:gradFill rotWithShape="1">
                <a:gsLst>
                  <a:gs pos="0">
                    <a:schemeClr val="accent2">
                      <a:tint val="98000"/>
                      <a:lumMod val="100000"/>
                    </a:schemeClr>
                  </a:gs>
                  <a:gs pos="100000">
                    <a:schemeClr val="accent2">
                      <a:shade val="88000"/>
                      <a:lumMod val="88000"/>
                    </a:schemeClr>
                  </a:gs>
                </a:gsLst>
                <a:lin ang="5400000" scaled="1"/>
              </a:gradFill>
              <a:ln w="9525">
                <a:solidFill>
                  <a:schemeClr val="accent2"/>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cat>
            <c:multiLvlStrRef>
              <c:f>'Analysis '!$A$5:$A$13</c:f>
              <c:multiLvlStrCache>
                <c:ptCount val="7"/>
                <c:lvl>
                  <c:pt idx="0">
                    <c:v>Qtr1</c:v>
                  </c:pt>
                  <c:pt idx="1">
                    <c:v>Qtr2</c:v>
                  </c:pt>
                  <c:pt idx="2">
                    <c:v>Qtr3</c:v>
                  </c:pt>
                  <c:pt idx="3">
                    <c:v>Qtr4</c:v>
                  </c:pt>
                  <c:pt idx="4">
                    <c:v>Qtr1</c:v>
                  </c:pt>
                  <c:pt idx="5">
                    <c:v>Qtr2</c:v>
                  </c:pt>
                  <c:pt idx="6">
                    <c:v>Qtr3</c:v>
                  </c:pt>
                </c:lvl>
                <c:lvl>
                  <c:pt idx="0">
                    <c:v>2016</c:v>
                  </c:pt>
                  <c:pt idx="4">
                    <c:v>2017</c:v>
                  </c:pt>
                </c:lvl>
              </c:multiLvlStrCache>
            </c:multiLvlStrRef>
          </c:cat>
          <c:val>
            <c:numRef>
              <c:f>'Analysis '!$C$5:$C$13</c:f>
              <c:numCache>
                <c:formatCode>_(* #,##0_);_(* \(#,##0\);_(* "-"??_);_(@_)</c:formatCode>
                <c:ptCount val="7"/>
                <c:pt idx="0">
                  <c:v>4040000</c:v>
                </c:pt>
                <c:pt idx="1">
                  <c:v>140044600</c:v>
                </c:pt>
                <c:pt idx="2">
                  <c:v>163572900</c:v>
                </c:pt>
                <c:pt idx="3">
                  <c:v>174826000</c:v>
                </c:pt>
                <c:pt idx="4">
                  <c:v>97448450</c:v>
                </c:pt>
                <c:pt idx="5">
                  <c:v>247131150</c:v>
                </c:pt>
                <c:pt idx="6">
                  <c:v>213117750</c:v>
                </c:pt>
              </c:numCache>
            </c:numRef>
          </c:val>
          <c:smooth val="0"/>
          <c:extLst>
            <c:ext xmlns:c16="http://schemas.microsoft.com/office/drawing/2014/chart" uri="{C3380CC4-5D6E-409C-BE32-E72D297353CC}">
              <c16:uniqueId val="{00000001-C885-E147-AD10-7B6E0DA066B0}"/>
            </c:ext>
          </c:extLst>
        </c:ser>
        <c:ser>
          <c:idx val="2"/>
          <c:order val="2"/>
          <c:tx>
            <c:strRef>
              <c:f>'Analysis '!$D$3:$D$4</c:f>
              <c:strCache>
                <c:ptCount val="1"/>
                <c:pt idx="0">
                  <c:v>unit, duplex </c:v>
                </c:pt>
              </c:strCache>
            </c:strRef>
          </c:tx>
          <c:spPr>
            <a:ln w="34925" cap="rnd">
              <a:solidFill>
                <a:schemeClr val="accent3"/>
              </a:solidFill>
              <a:round/>
            </a:ln>
            <a:effectLst>
              <a:outerShdw blurRad="63500" dist="38100" dir="5400000" rotWithShape="0">
                <a:srgbClr val="000000">
                  <a:alpha val="65000"/>
                </a:srgbClr>
              </a:outerShdw>
            </a:effectLst>
          </c:spPr>
          <c:marker>
            <c:symbol val="circle"/>
            <c:size val="6"/>
            <c:spPr>
              <a:gradFill rotWithShape="1">
                <a:gsLst>
                  <a:gs pos="0">
                    <a:schemeClr val="accent3">
                      <a:tint val="98000"/>
                      <a:lumMod val="100000"/>
                    </a:schemeClr>
                  </a:gs>
                  <a:gs pos="100000">
                    <a:schemeClr val="accent3">
                      <a:shade val="88000"/>
                      <a:lumMod val="88000"/>
                    </a:schemeClr>
                  </a:gs>
                </a:gsLst>
                <a:lin ang="5400000" scaled="1"/>
              </a:gradFill>
              <a:ln w="9525">
                <a:solidFill>
                  <a:schemeClr val="accent3"/>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cat>
            <c:multiLvlStrRef>
              <c:f>'Analysis '!$A$5:$A$13</c:f>
              <c:multiLvlStrCache>
                <c:ptCount val="7"/>
                <c:lvl>
                  <c:pt idx="0">
                    <c:v>Qtr1</c:v>
                  </c:pt>
                  <c:pt idx="1">
                    <c:v>Qtr2</c:v>
                  </c:pt>
                  <c:pt idx="2">
                    <c:v>Qtr3</c:v>
                  </c:pt>
                  <c:pt idx="3">
                    <c:v>Qtr4</c:v>
                  </c:pt>
                  <c:pt idx="4">
                    <c:v>Qtr1</c:v>
                  </c:pt>
                  <c:pt idx="5">
                    <c:v>Qtr2</c:v>
                  </c:pt>
                  <c:pt idx="6">
                    <c:v>Qtr3</c:v>
                  </c:pt>
                </c:lvl>
                <c:lvl>
                  <c:pt idx="0">
                    <c:v>2016</c:v>
                  </c:pt>
                  <c:pt idx="4">
                    <c:v>2017</c:v>
                  </c:pt>
                </c:lvl>
              </c:multiLvlStrCache>
            </c:multiLvlStrRef>
          </c:cat>
          <c:val>
            <c:numRef>
              <c:f>'Analysis '!$D$5:$D$13</c:f>
              <c:numCache>
                <c:formatCode>_(* #,##0_);_(* \(#,##0\);_(* "-"??_);_(@_)</c:formatCode>
                <c:ptCount val="7"/>
                <c:pt idx="0">
                  <c:v>3509000</c:v>
                </c:pt>
                <c:pt idx="1">
                  <c:v>291887140</c:v>
                </c:pt>
                <c:pt idx="2">
                  <c:v>320692078</c:v>
                </c:pt>
                <c:pt idx="3">
                  <c:v>338352705</c:v>
                </c:pt>
                <c:pt idx="4">
                  <c:v>180480300</c:v>
                </c:pt>
                <c:pt idx="5">
                  <c:v>414329200</c:v>
                </c:pt>
                <c:pt idx="6">
                  <c:v>276419198</c:v>
                </c:pt>
              </c:numCache>
            </c:numRef>
          </c:val>
          <c:smooth val="0"/>
          <c:extLst>
            <c:ext xmlns:c16="http://schemas.microsoft.com/office/drawing/2014/chart" uri="{C3380CC4-5D6E-409C-BE32-E72D297353CC}">
              <c16:uniqueId val="{00000002-C885-E147-AD10-7B6E0DA066B0}"/>
            </c:ext>
          </c:extLst>
        </c:ser>
        <c:dLbls>
          <c:showLegendKey val="0"/>
          <c:showVal val="0"/>
          <c:showCatName val="0"/>
          <c:showSerName val="0"/>
          <c:showPercent val="0"/>
          <c:showBubbleSize val="0"/>
        </c:dLbls>
        <c:marker val="1"/>
        <c:smooth val="0"/>
        <c:axId val="1868190960"/>
        <c:axId val="1868192608"/>
      </c:lineChart>
      <c:catAx>
        <c:axId val="186819096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KE"/>
          </a:p>
        </c:txPr>
        <c:crossAx val="1868192608"/>
        <c:crosses val="autoZero"/>
        <c:auto val="1"/>
        <c:lblAlgn val="ctr"/>
        <c:lblOffset val="100"/>
        <c:noMultiLvlLbl val="0"/>
      </c:catAx>
      <c:valAx>
        <c:axId val="186819260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GB" dirty="0" err="1"/>
                  <a:t>sALES</a:t>
                </a:r>
                <a:endParaRPr lang="en-GB" dirty="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KE"/>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KE"/>
          </a:p>
        </c:txPr>
        <c:crossAx val="1868190960"/>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K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KE"/>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[melb_data.xlsx]Analysis !PivotTable4</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a:t>Sales per number of rooms </a:t>
            </a:r>
          </a:p>
        </c:rich>
      </c:tx>
      <c:layout>
        <c:manualLayout>
          <c:xMode val="edge"/>
          <c:yMode val="edge"/>
          <c:x val="7.0825658360828289E-4"/>
          <c:y val="1.105548679324783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KE"/>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tint val="98000"/>
                  <a:lumMod val="100000"/>
                </a:schemeClr>
              </a:gs>
              <a:gs pos="100000">
                <a:schemeClr val="accent6">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spPr>
            <a:gradFill rotWithShape="1">
              <a:gsLst>
                <a:gs pos="0">
                  <a:schemeClr val="accent6">
                    <a:tint val="98000"/>
                    <a:lumMod val="100000"/>
                  </a:schemeClr>
                </a:gs>
                <a:gs pos="100000">
                  <a:schemeClr val="accent6">
                    <a:shade val="88000"/>
                    <a:lumMod val="88000"/>
                  </a:schemeClr>
                </a:gs>
              </a:gsLst>
              <a:lin ang="5400000" scaled="1"/>
            </a:gradFill>
            <a:ln w="9525">
              <a:solidFill>
                <a:schemeClr val="accent6"/>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tint val="98000"/>
                  <a:lumMod val="100000"/>
                </a:schemeClr>
              </a:gs>
              <a:gs pos="100000">
                <a:schemeClr val="accent6">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tint val="98000"/>
                  <a:lumMod val="100000"/>
                </a:schemeClr>
              </a:gs>
              <a:gs pos="100000">
                <a:schemeClr val="accent6">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 '!$B$19</c:f>
              <c:strCache>
                <c:ptCount val="1"/>
                <c:pt idx="0">
                  <c:v>Total</c:v>
                </c:pt>
              </c:strCache>
            </c:strRef>
          </c:tx>
          <c:spPr>
            <a:gradFill rotWithShape="1">
              <a:gsLst>
                <a:gs pos="0">
                  <a:schemeClr val="accent6">
                    <a:tint val="98000"/>
                    <a:lumMod val="100000"/>
                  </a:schemeClr>
                </a:gs>
                <a:gs pos="100000">
                  <a:schemeClr val="accent6">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cat>
            <c:strRef>
              <c:f>'Analysis '!$A$20:$A$29</c:f>
              <c:strCache>
                <c:ptCount val="9"/>
                <c:pt idx="0">
                  <c:v>1</c:v>
                </c:pt>
                <c:pt idx="1">
                  <c:v>2</c:v>
                </c:pt>
                <c:pt idx="2">
                  <c:v>3</c:v>
                </c:pt>
                <c:pt idx="3">
                  <c:v>4</c:v>
                </c:pt>
                <c:pt idx="4">
                  <c:v>5</c:v>
                </c:pt>
                <c:pt idx="5">
                  <c:v>6</c:v>
                </c:pt>
                <c:pt idx="6">
                  <c:v>7</c:v>
                </c:pt>
                <c:pt idx="7">
                  <c:v>8</c:v>
                </c:pt>
                <c:pt idx="8">
                  <c:v>10</c:v>
                </c:pt>
              </c:strCache>
            </c:strRef>
          </c:cat>
          <c:val>
            <c:numRef>
              <c:f>'Analysis '!$B$20:$B$29</c:f>
              <c:numCache>
                <c:formatCode>_(* #,##0_);_(* \(#,##0\);_(* "-"??_);_(@_)</c:formatCode>
                <c:ptCount val="9"/>
                <c:pt idx="0">
                  <c:v>295434451</c:v>
                </c:pt>
                <c:pt idx="1">
                  <c:v>2827496179</c:v>
                </c:pt>
                <c:pt idx="2">
                  <c:v>6328430155</c:v>
                </c:pt>
                <c:pt idx="3">
                  <c:v>3884917306</c:v>
                </c:pt>
                <c:pt idx="4">
                  <c:v>1114675208</c:v>
                </c:pt>
                <c:pt idx="5">
                  <c:v>123907500</c:v>
                </c:pt>
                <c:pt idx="6">
                  <c:v>19207000</c:v>
                </c:pt>
                <c:pt idx="7">
                  <c:v>12822000</c:v>
                </c:pt>
                <c:pt idx="8">
                  <c:v>900000</c:v>
                </c:pt>
              </c:numCache>
            </c:numRef>
          </c:val>
          <c:extLst>
            <c:ext xmlns:c16="http://schemas.microsoft.com/office/drawing/2014/chart" uri="{C3380CC4-5D6E-409C-BE32-E72D297353CC}">
              <c16:uniqueId val="{00000000-D474-D740-B8E2-E2CFD51A7503}"/>
            </c:ext>
          </c:extLst>
        </c:ser>
        <c:dLbls>
          <c:showLegendKey val="0"/>
          <c:showVal val="0"/>
          <c:showCatName val="0"/>
          <c:showSerName val="0"/>
          <c:showPercent val="0"/>
          <c:showBubbleSize val="0"/>
        </c:dLbls>
        <c:gapWidth val="100"/>
        <c:overlap val="-24"/>
        <c:axId val="1665709744"/>
        <c:axId val="1665711392"/>
      </c:barChart>
      <c:catAx>
        <c:axId val="16657097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KE"/>
          </a:p>
        </c:txPr>
        <c:crossAx val="1665711392"/>
        <c:crosses val="autoZero"/>
        <c:auto val="1"/>
        <c:lblAlgn val="ctr"/>
        <c:lblOffset val="100"/>
        <c:noMultiLvlLbl val="0"/>
      </c:catAx>
      <c:valAx>
        <c:axId val="1665711392"/>
        <c:scaling>
          <c:orientation val="minMax"/>
        </c:scaling>
        <c:delete val="0"/>
        <c:axPos val="l"/>
        <c:majorGridlines>
          <c:spPr>
            <a:ln w="9525" cap="flat" cmpd="sng" algn="ctr">
              <a:solidFill>
                <a:schemeClr val="lt1">
                  <a:lumMod val="95000"/>
                  <a:alpha val="10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KE"/>
          </a:p>
        </c:txPr>
        <c:crossAx val="1665709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KE"/>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[melb_data.xlsx]Analysis !Landsizeperrooms</c:name>
    <c:fmtId val="5"/>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'Analysis '!$B$118</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1"/>
          <c:dPt>
            <c:idx val="2"/>
            <c:invertIfNegative val="1"/>
            <c:bubble3D val="0"/>
            <c:extLst>
              <c:ext xmlns:c16="http://schemas.microsoft.com/office/drawing/2014/chart" uri="{C3380CC4-5D6E-409C-BE32-E72D297353CC}">
                <c16:uniqueId val="{00000000-0BBD-6F46-B3FB-84670F2202E6}"/>
              </c:ext>
            </c:extLst>
          </c:dPt>
          <c:cat>
            <c:strRef>
              <c:f>'Analysis '!$A$119:$A$128</c:f>
              <c:strCache>
                <c:ptCount val="9"/>
                <c:pt idx="0">
                  <c:v>1</c:v>
                </c:pt>
                <c:pt idx="1">
                  <c:v>2</c:v>
                </c:pt>
                <c:pt idx="2">
                  <c:v>3</c:v>
                </c:pt>
                <c:pt idx="3">
                  <c:v>4</c:v>
                </c:pt>
                <c:pt idx="4">
                  <c:v>5</c:v>
                </c:pt>
                <c:pt idx="5">
                  <c:v>6</c:v>
                </c:pt>
                <c:pt idx="6">
                  <c:v>7</c:v>
                </c:pt>
                <c:pt idx="7">
                  <c:v>8</c:v>
                </c:pt>
                <c:pt idx="8">
                  <c:v>10</c:v>
                </c:pt>
              </c:strCache>
            </c:strRef>
          </c:cat>
          <c:val>
            <c:numRef>
              <c:f>'Analysis '!$B$119:$B$128</c:f>
              <c:numCache>
                <c:formatCode>@</c:formatCode>
                <c:ptCount val="9"/>
                <c:pt idx="0">
                  <c:v>261968</c:v>
                </c:pt>
                <c:pt idx="1">
                  <c:v>1536409</c:v>
                </c:pt>
                <c:pt idx="2">
                  <c:v>3515078</c:v>
                </c:pt>
                <c:pt idx="3">
                  <c:v>1719588</c:v>
                </c:pt>
                <c:pt idx="4">
                  <c:v>475909</c:v>
                </c:pt>
                <c:pt idx="5">
                  <c:v>56378</c:v>
                </c:pt>
                <c:pt idx="6">
                  <c:v>10897</c:v>
                </c:pt>
                <c:pt idx="7">
                  <c:v>6751</c:v>
                </c:pt>
                <c:pt idx="8">
                  <c:v>313</c:v>
                </c:pt>
              </c:numCache>
            </c:numRef>
          </c:val>
          <c:extLst>
            <c:ext xmlns:c16="http://schemas.microsoft.com/office/drawing/2014/chart" uri="{C3380CC4-5D6E-409C-BE32-E72D297353CC}">
              <c16:uniqueId val="{00000001-0BBD-6F46-B3FB-84670F2202E6}"/>
            </c:ext>
          </c:extLst>
        </c:ser>
        <c:dLbls>
          <c:showLegendKey val="0"/>
          <c:showVal val="0"/>
          <c:showCatName val="0"/>
          <c:showSerName val="0"/>
          <c:showPercent val="0"/>
          <c:showBubbleSize val="0"/>
        </c:dLbls>
        <c:gapWidth val="150"/>
        <c:overlap val="100"/>
        <c:axId val="952432767"/>
        <c:axId val="1410829711"/>
      </c:barChart>
      <c:catAx>
        <c:axId val="952432767"/>
        <c:scaling>
          <c:orientation val="maxMin"/>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GB"/>
                  <a:t>Number of rooms </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KE"/>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KE"/>
          </a:p>
        </c:txPr>
        <c:crossAx val="1410829711"/>
        <c:crosses val="autoZero"/>
        <c:auto val="1"/>
        <c:lblAlgn val="ctr"/>
        <c:lblOffset val="100"/>
        <c:noMultiLvlLbl val="0"/>
      </c:catAx>
      <c:valAx>
        <c:axId val="1410829711"/>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GB"/>
                  <a:t>Landsize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KE"/>
            </a:p>
          </c:txPr>
        </c:title>
        <c:numFmt formatCode="@"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KE"/>
          </a:p>
        </c:txPr>
        <c:crossAx val="952432767"/>
        <c:crosses val="max"/>
        <c:crossBetween val="between"/>
        <c:dispUnits>
          <c:builtInUnit val="thousands"/>
          <c:dispUnitsLbl>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KE"/>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KE"/>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[melb_data.xlsx]Analysis !PivotTable9</c:name>
    <c:fmtId val="8"/>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5">
                  <a:tint val="98000"/>
                  <a:lumMod val="100000"/>
                </a:schemeClr>
              </a:gs>
              <a:gs pos="100000">
                <a:schemeClr val="accent5">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spPr>
            <a:gradFill rotWithShape="1">
              <a:gsLst>
                <a:gs pos="0">
                  <a:schemeClr val="accent5">
                    <a:tint val="98000"/>
                    <a:lumMod val="100000"/>
                  </a:schemeClr>
                </a:gs>
                <a:gs pos="100000">
                  <a:schemeClr val="accent5">
                    <a:shade val="88000"/>
                    <a:lumMod val="88000"/>
                  </a:schemeClr>
                </a:gs>
              </a:gsLst>
              <a:lin ang="5400000" scaled="1"/>
            </a:gradFill>
            <a:ln w="9525">
              <a:solidFill>
                <a:schemeClr val="accent5"/>
              </a:solidFill>
              <a:roun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5">
                  <a:tint val="98000"/>
                  <a:lumMod val="100000"/>
                </a:schemeClr>
              </a:gs>
              <a:gs pos="100000">
                <a:schemeClr val="accent5">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5">
                  <a:tint val="98000"/>
                  <a:lumMod val="100000"/>
                </a:schemeClr>
              </a:gs>
              <a:gs pos="100000">
                <a:schemeClr val="accent5">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5">
                  <a:tint val="98000"/>
                  <a:lumMod val="100000"/>
                </a:schemeClr>
              </a:gs>
              <a:gs pos="100000">
                <a:schemeClr val="accent5">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5">
                  <a:tint val="98000"/>
                  <a:lumMod val="100000"/>
                </a:schemeClr>
              </a:gs>
              <a:gs pos="100000">
                <a:schemeClr val="accent5">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5">
                  <a:tint val="98000"/>
                  <a:lumMod val="100000"/>
                </a:schemeClr>
              </a:gs>
              <a:gs pos="100000">
                <a:schemeClr val="accent5">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'Analysis '!$B$97</c:f>
              <c:strCache>
                <c:ptCount val="1"/>
                <c:pt idx="0">
                  <c:v>Total</c:v>
                </c:pt>
              </c:strCache>
            </c:strRef>
          </c:tx>
          <c:spPr>
            <a:gradFill rotWithShape="1">
              <a:gsLst>
                <a:gs pos="0">
                  <a:schemeClr val="accent5">
                    <a:tint val="98000"/>
                    <a:lumMod val="100000"/>
                  </a:schemeClr>
                </a:gs>
                <a:gs pos="100000">
                  <a:schemeClr val="accent5">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cat>
            <c:strRef>
              <c:f>'Analysis '!$A$98:$A$107</c:f>
              <c:strCache>
                <c:ptCount val="9"/>
                <c:pt idx="0">
                  <c:v>1</c:v>
                </c:pt>
                <c:pt idx="1">
                  <c:v>2</c:v>
                </c:pt>
                <c:pt idx="2">
                  <c:v>3</c:v>
                </c:pt>
                <c:pt idx="3">
                  <c:v>4</c:v>
                </c:pt>
                <c:pt idx="4">
                  <c:v>5</c:v>
                </c:pt>
                <c:pt idx="5">
                  <c:v>0</c:v>
                </c:pt>
                <c:pt idx="6">
                  <c:v>6</c:v>
                </c:pt>
                <c:pt idx="7">
                  <c:v>7</c:v>
                </c:pt>
                <c:pt idx="8">
                  <c:v>8</c:v>
                </c:pt>
              </c:strCache>
            </c:strRef>
          </c:cat>
          <c:val>
            <c:numRef>
              <c:f>'Analysis '!$B$98:$B$107</c:f>
              <c:numCache>
                <c:formatCode>_(* #,##0_);_(* \(#,##0\);_(* "-"??_);_(@_)</c:formatCode>
                <c:ptCount val="9"/>
                <c:pt idx="0">
                  <c:v>6453480761</c:v>
                </c:pt>
                <c:pt idx="1">
                  <c:v>6128100386</c:v>
                </c:pt>
                <c:pt idx="2">
                  <c:v>1609915352</c:v>
                </c:pt>
                <c:pt idx="3">
                  <c:v>288940300</c:v>
                </c:pt>
                <c:pt idx="4">
                  <c:v>73197000</c:v>
                </c:pt>
                <c:pt idx="5">
                  <c:v>30415000</c:v>
                </c:pt>
                <c:pt idx="6">
                  <c:v>13931000</c:v>
                </c:pt>
                <c:pt idx="7">
                  <c:v>6850000</c:v>
                </c:pt>
                <c:pt idx="8">
                  <c:v>2960000</c:v>
                </c:pt>
              </c:numCache>
            </c:numRef>
          </c:val>
          <c:extLst>
            <c:ext xmlns:c16="http://schemas.microsoft.com/office/drawing/2014/chart" uri="{C3380CC4-5D6E-409C-BE32-E72D297353CC}">
              <c16:uniqueId val="{00000000-2974-A94E-90CC-90BFD7056A66}"/>
            </c:ext>
          </c:extLst>
        </c:ser>
        <c:dLbls>
          <c:showLegendKey val="0"/>
          <c:showVal val="0"/>
          <c:showCatName val="0"/>
          <c:showSerName val="0"/>
          <c:showPercent val="0"/>
          <c:showBubbleSize val="0"/>
        </c:dLbls>
        <c:gapWidth val="150"/>
        <c:overlap val="100"/>
        <c:axId val="1410539183"/>
        <c:axId val="1410540831"/>
      </c:barChart>
      <c:catAx>
        <c:axId val="1410539183"/>
        <c:scaling>
          <c:orientation val="maxMin"/>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GB"/>
                  <a:t>Bathroom</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KE"/>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KE"/>
          </a:p>
        </c:txPr>
        <c:crossAx val="1410540831"/>
        <c:crosses val="autoZero"/>
        <c:auto val="1"/>
        <c:lblAlgn val="ctr"/>
        <c:lblOffset val="100"/>
        <c:noMultiLvlLbl val="0"/>
      </c:catAx>
      <c:valAx>
        <c:axId val="1410540831"/>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GB"/>
                  <a:t>Price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KE"/>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KE"/>
          </a:p>
        </c:txPr>
        <c:crossAx val="1410539183"/>
        <c:crosses val="max"/>
        <c:crossBetween val="between"/>
        <c:dispUnits>
          <c:builtInUnit val="millions"/>
          <c:dispUnitsLbl>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KE"/>
              </a:p>
            </c:txPr>
          </c:dispUnitsLbl>
        </c:dispUnits>
      </c:valAx>
      <c:spPr>
        <a:noFill/>
        <a:ln>
          <a:noFill/>
        </a:ln>
        <a:effectLst/>
      </c:spPr>
    </c:plotArea>
    <c:plotVisOnly val="1"/>
    <c:dispBlanksAs val="gap"/>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KE"/>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[melb_data.xlsx]Analysis !Numberofsolditems</c:name>
    <c:fmtId val="13"/>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pivotFmt>
      <c:pivotFmt>
        <c:idx val="6"/>
      </c:pivotFmt>
      <c:pivotFmt>
        <c:idx val="7"/>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pivotFmt>
      <c:pivotFmt>
        <c:idx val="10"/>
      </c:pivotFmt>
      <c:pivotFmt>
        <c:idx val="11"/>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circle"/>
          <c:size val="6"/>
        </c:marke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1"/>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1"/>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pivotFmt>
    </c:pivotFmts>
    <c:plotArea>
      <c:layout/>
      <c:doughnutChart>
        <c:varyColors val="1"/>
        <c:ser>
          <c:idx val="0"/>
          <c:order val="0"/>
          <c:tx>
            <c:strRef>
              <c:f>'Analysis '!$B$111</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1-7CA1-D444-9CF1-ABAC92116D8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3-7CA1-D444-9CF1-ABAC92116D8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5-7CA1-D444-9CF1-ABAC92116D8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KE"/>
              </a:p>
            </c:txP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'Analysis '!$A$112:$A$115</c:f>
              <c:strCache>
                <c:ptCount val="3"/>
                <c:pt idx="0">
                  <c:v>house, cottage, villa, semi, terrace</c:v>
                </c:pt>
                <c:pt idx="1">
                  <c:v>townhouse, dev site - development site</c:v>
                </c:pt>
                <c:pt idx="2">
                  <c:v>unit, duplex </c:v>
                </c:pt>
              </c:strCache>
            </c:strRef>
          </c:cat>
          <c:val>
            <c:numRef>
              <c:f>'Analysis '!$B$112:$B$115</c:f>
              <c:numCache>
                <c:formatCode>General</c:formatCode>
                <c:ptCount val="3"/>
                <c:pt idx="0">
                  <c:v>9449</c:v>
                </c:pt>
                <c:pt idx="1">
                  <c:v>1114</c:v>
                </c:pt>
                <c:pt idx="2">
                  <c:v>3017</c:v>
                </c:pt>
              </c:numCache>
            </c:numRef>
          </c:val>
          <c:extLst>
            <c:ext xmlns:c16="http://schemas.microsoft.com/office/drawing/2014/chart" uri="{C3380CC4-5D6E-409C-BE32-E72D297353CC}">
              <c16:uniqueId val="{00000006-7CA1-D444-9CF1-ABAC92116D8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K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K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'Analysis '!$A$188:$A$195</cx:f>
        <cx:lvl ptCount="8">
          <cx:pt idx="0">Eastern Metropolitan</cx:pt>
          <cx:pt idx="1">Eastern Victoria</cx:pt>
          <cx:pt idx="2">Northern Metropolitan</cx:pt>
          <cx:pt idx="3">Northern Victoria</cx:pt>
          <cx:pt idx="4">South-Eastern Metropolitan</cx:pt>
          <cx:pt idx="5">Southern Metropolitan</cx:pt>
          <cx:pt idx="6">Western Metropolitan</cx:pt>
          <cx:pt idx="7">Western Victoria</cx:pt>
        </cx:lvl>
      </cx:strDim>
      <cx:numDim type="size">
        <cx:f>'Analysis '!$B$188:$B$195</cx:f>
        <cx:lvl ptCount="8" formatCode="_(* #,##0.00_);_(* \(#,##0.00\);_(* &quot;-&quot;??_);_(@_)">
          <cx:pt idx="0">1624101142</cx:pt>
          <cx:pt idx="1">37098982</cx:pt>
          <cx:pt idx="2">3493885510</cx:pt>
          <cx:pt idx="3">24388000</cx:pt>
          <cx:pt idx="4">415324703</cx:pt>
          <cx:pt idx="5">6446063019</cx:pt>
          <cx:pt idx="6">2554207693</cx:pt>
          <cx:pt idx="7">12720750</cx:pt>
        </cx:lvl>
      </cx:numDim>
    </cx:data>
  </cx:chartData>
  <cx:chart>
    <cx:title pos="t" align="ctr" overlay="0">
      <cx:tx>
        <cx:txData>
          <cx:v>Regional Sales</cx:v>
        </cx:txData>
      </cx:tx>
      <cx:txPr>
        <a:bodyPr spcFirstLastPara="1" vertOverflow="ellipsis" horzOverflow="overflow" wrap="square" lIns="0" tIns="0" rIns="0" bIns="0" anchor="ctr" anchorCtr="1"/>
        <a:lstStyle/>
        <a:p>
          <a:pPr algn="ctr" rtl="0">
            <a:defRPr>
              <a:solidFill>
                <a:schemeClr val="bg1"/>
              </a:solidFill>
            </a:defRPr>
          </a:pPr>
          <a:r>
            <a:rPr lang="en-GB" sz="1400" b="0" i="0" u="none" strike="noStrike" baseline="0">
              <a:solidFill>
                <a:schemeClr val="tx1"/>
              </a:solidFill>
              <a:latin typeface="Calibri" panose="020F0502020204030204"/>
            </a:rPr>
            <a:t>Regional Sales</a:t>
          </a:r>
        </a:p>
      </cx:txPr>
    </cx:title>
    <cx:plotArea>
      <cx:plotAreaRegion>
        <cx:series layoutId="treemap" uniqueId="{309FDA49-D2DF-824A-9A1D-A57DE8D0F4A7}">
          <cx:tx>
            <cx:txData>
              <cx:f>'Analysis '!$B$187</cx:f>
              <cx:v>Sum of Price</cx:v>
            </cx:txData>
          </cx:tx>
          <cx:dataLabels pos="inEnd"/>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415">
  <cs:axisTitle>
    <cs:lnRef idx="0"/>
    <cs:fillRef idx="0"/>
    <cs:effectRef idx="0"/>
    <cs:fontRef idx="minor">
      <a:schemeClr val="lt1">
        <a:lumMod val="9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B1D877-7D51-4DFA-A751-C781C7B2B3A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2484F9-E572-439A-AB0F-B98DE19403D2}">
      <dgm:prSet/>
      <dgm:spPr/>
      <dgm:t>
        <a:bodyPr/>
        <a:lstStyle/>
        <a:p>
          <a:pPr>
            <a:lnSpc>
              <a:spcPct val="100000"/>
            </a:lnSpc>
          </a:pPr>
          <a:r>
            <a:rPr lang="en-KE" dirty="0"/>
            <a:t>About The Data </a:t>
          </a:r>
          <a:endParaRPr lang="en-US" dirty="0"/>
        </a:p>
      </dgm:t>
    </dgm:pt>
    <dgm:pt modelId="{6B7469B1-CD3F-43A1-AA86-B31C16A90A57}" type="parTrans" cxnId="{9D30237C-F46D-4C62-949F-B92F757F3321}">
      <dgm:prSet/>
      <dgm:spPr/>
      <dgm:t>
        <a:bodyPr/>
        <a:lstStyle/>
        <a:p>
          <a:endParaRPr lang="en-US"/>
        </a:p>
      </dgm:t>
    </dgm:pt>
    <dgm:pt modelId="{BF4F56F9-9C6F-43F9-95A0-7968ED54394C}" type="sibTrans" cxnId="{9D30237C-F46D-4C62-949F-B92F757F3321}">
      <dgm:prSet/>
      <dgm:spPr/>
      <dgm:t>
        <a:bodyPr/>
        <a:lstStyle/>
        <a:p>
          <a:endParaRPr lang="en-US"/>
        </a:p>
      </dgm:t>
    </dgm:pt>
    <dgm:pt modelId="{2E9F7F0B-6546-4DDA-8B1A-6C528F476D71}">
      <dgm:prSet/>
      <dgm:spPr/>
      <dgm:t>
        <a:bodyPr/>
        <a:lstStyle/>
        <a:p>
          <a:pPr>
            <a:lnSpc>
              <a:spcPct val="100000"/>
            </a:lnSpc>
          </a:pPr>
          <a:r>
            <a:rPr lang="en-KE" dirty="0"/>
            <a:t>Data Sources and structure </a:t>
          </a:r>
          <a:endParaRPr lang="en-US" dirty="0"/>
        </a:p>
      </dgm:t>
    </dgm:pt>
    <dgm:pt modelId="{A9D4F692-B5A3-4B66-ACC5-692A92FC5D56}" type="parTrans" cxnId="{59E5B9BC-CADB-4FB0-9FF6-0C94C1EDADF6}">
      <dgm:prSet/>
      <dgm:spPr/>
      <dgm:t>
        <a:bodyPr/>
        <a:lstStyle/>
        <a:p>
          <a:endParaRPr lang="en-US"/>
        </a:p>
      </dgm:t>
    </dgm:pt>
    <dgm:pt modelId="{DCB3A517-52BE-4749-B40B-E6AEBB4ED201}" type="sibTrans" cxnId="{59E5B9BC-CADB-4FB0-9FF6-0C94C1EDADF6}">
      <dgm:prSet/>
      <dgm:spPr/>
      <dgm:t>
        <a:bodyPr/>
        <a:lstStyle/>
        <a:p>
          <a:endParaRPr lang="en-US"/>
        </a:p>
      </dgm:t>
    </dgm:pt>
    <dgm:pt modelId="{28A8FCB7-36DC-934F-97B7-4109A03E47A3}">
      <dgm:prSet/>
      <dgm:spPr/>
      <dgm:t>
        <a:bodyPr/>
        <a:lstStyle/>
        <a:p>
          <a:pPr>
            <a:lnSpc>
              <a:spcPct val="100000"/>
            </a:lnSpc>
          </a:pPr>
          <a:r>
            <a:rPr lang="en-GB"/>
            <a:t>Metadata</a:t>
          </a:r>
        </a:p>
      </dgm:t>
    </dgm:pt>
    <dgm:pt modelId="{E2635BD9-E5BC-3F4C-B935-7ED70604D644}" type="parTrans" cxnId="{65101D39-0D00-8747-A236-6DB88DC4E4C7}">
      <dgm:prSet/>
      <dgm:spPr/>
      <dgm:t>
        <a:bodyPr/>
        <a:lstStyle/>
        <a:p>
          <a:endParaRPr lang="en-GB"/>
        </a:p>
      </dgm:t>
    </dgm:pt>
    <dgm:pt modelId="{5A81C021-47AB-9E45-B7DF-C989DE3A9947}" type="sibTrans" cxnId="{65101D39-0D00-8747-A236-6DB88DC4E4C7}">
      <dgm:prSet/>
      <dgm:spPr/>
      <dgm:t>
        <a:bodyPr/>
        <a:lstStyle/>
        <a:p>
          <a:endParaRPr lang="en-US"/>
        </a:p>
      </dgm:t>
    </dgm:pt>
    <dgm:pt modelId="{0E769019-580D-4180-87AA-F595A08B3304}" type="pres">
      <dgm:prSet presAssocID="{ADB1D877-7D51-4DFA-A751-C781C7B2B3A8}" presName="root" presStyleCnt="0">
        <dgm:presLayoutVars>
          <dgm:dir/>
          <dgm:resizeHandles val="exact"/>
        </dgm:presLayoutVars>
      </dgm:prSet>
      <dgm:spPr/>
    </dgm:pt>
    <dgm:pt modelId="{D1E56B8E-0D93-489C-9971-567A6768C5E6}" type="pres">
      <dgm:prSet presAssocID="{7F2484F9-E572-439A-AB0F-B98DE19403D2}" presName="compNode" presStyleCnt="0"/>
      <dgm:spPr/>
    </dgm:pt>
    <dgm:pt modelId="{55B54562-CD63-48AE-83BF-ED99BD75560F}" type="pres">
      <dgm:prSet presAssocID="{7F2484F9-E572-439A-AB0F-B98DE19403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DC2E5E1-019B-47EE-A973-5795BEFCF25D}" type="pres">
      <dgm:prSet presAssocID="{7F2484F9-E572-439A-AB0F-B98DE19403D2}" presName="spaceRect" presStyleCnt="0"/>
      <dgm:spPr/>
    </dgm:pt>
    <dgm:pt modelId="{67B39C6E-CA3F-4B2A-B544-1660792577B8}" type="pres">
      <dgm:prSet presAssocID="{7F2484F9-E572-439A-AB0F-B98DE19403D2}" presName="textRect" presStyleLbl="revTx" presStyleIdx="0" presStyleCnt="3">
        <dgm:presLayoutVars>
          <dgm:chMax val="1"/>
          <dgm:chPref val="1"/>
        </dgm:presLayoutVars>
      </dgm:prSet>
      <dgm:spPr/>
    </dgm:pt>
    <dgm:pt modelId="{D793EAA8-FED3-4975-8B1F-DB0BA0DC1829}" type="pres">
      <dgm:prSet presAssocID="{BF4F56F9-9C6F-43F9-95A0-7968ED54394C}" presName="sibTrans" presStyleCnt="0"/>
      <dgm:spPr/>
    </dgm:pt>
    <dgm:pt modelId="{F735071D-3D28-4DE9-9ED9-BE072CC3FC56}" type="pres">
      <dgm:prSet presAssocID="{2E9F7F0B-6546-4DDA-8B1A-6C528F476D71}" presName="compNode" presStyleCnt="0"/>
      <dgm:spPr/>
    </dgm:pt>
    <dgm:pt modelId="{3F5B2FED-5EBF-4755-9228-B98558F69E2F}" type="pres">
      <dgm:prSet presAssocID="{2E9F7F0B-6546-4DDA-8B1A-6C528F476D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CED5999-D596-4284-AB91-3E63C5A45ECA}" type="pres">
      <dgm:prSet presAssocID="{2E9F7F0B-6546-4DDA-8B1A-6C528F476D71}" presName="spaceRect" presStyleCnt="0"/>
      <dgm:spPr/>
    </dgm:pt>
    <dgm:pt modelId="{13AA8546-32E6-4A77-A07C-9B79FF4EB07D}" type="pres">
      <dgm:prSet presAssocID="{2E9F7F0B-6546-4DDA-8B1A-6C528F476D71}" presName="textRect" presStyleLbl="revTx" presStyleIdx="1" presStyleCnt="3">
        <dgm:presLayoutVars>
          <dgm:chMax val="1"/>
          <dgm:chPref val="1"/>
        </dgm:presLayoutVars>
      </dgm:prSet>
      <dgm:spPr/>
    </dgm:pt>
    <dgm:pt modelId="{6F72A8D7-0B7E-4C27-B2AA-D67FA28AF585}" type="pres">
      <dgm:prSet presAssocID="{DCB3A517-52BE-4749-B40B-E6AEBB4ED201}" presName="sibTrans" presStyleCnt="0"/>
      <dgm:spPr/>
    </dgm:pt>
    <dgm:pt modelId="{18238744-BACC-4F05-9187-26CF7730A7EB}" type="pres">
      <dgm:prSet presAssocID="{28A8FCB7-36DC-934F-97B7-4109A03E47A3}" presName="compNode" presStyleCnt="0"/>
      <dgm:spPr/>
    </dgm:pt>
    <dgm:pt modelId="{C62685E9-024B-4266-A4CC-2BE9138BCC53}" type="pres">
      <dgm:prSet presAssocID="{28A8FCB7-36DC-934F-97B7-4109A03E47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C3F57716-98CF-4FD5-A385-88EEFD2F0A6D}" type="pres">
      <dgm:prSet presAssocID="{28A8FCB7-36DC-934F-97B7-4109A03E47A3}" presName="spaceRect" presStyleCnt="0"/>
      <dgm:spPr/>
    </dgm:pt>
    <dgm:pt modelId="{63859CBF-2261-481C-8915-E1728F9DD27D}" type="pres">
      <dgm:prSet presAssocID="{28A8FCB7-36DC-934F-97B7-4109A03E47A3}" presName="textRect" presStyleLbl="revTx" presStyleIdx="2" presStyleCnt="3">
        <dgm:presLayoutVars>
          <dgm:chMax val="1"/>
          <dgm:chPref val="1"/>
        </dgm:presLayoutVars>
      </dgm:prSet>
      <dgm:spPr/>
    </dgm:pt>
  </dgm:ptLst>
  <dgm:cxnLst>
    <dgm:cxn modelId="{12584F1F-4960-964E-8C49-95A2B6F9CB49}" type="presOf" srcId="{ADB1D877-7D51-4DFA-A751-C781C7B2B3A8}" destId="{0E769019-580D-4180-87AA-F595A08B3304}" srcOrd="0" destOrd="0" presId="urn:microsoft.com/office/officeart/2018/2/layout/IconLabelList"/>
    <dgm:cxn modelId="{23B91523-E751-4643-AE88-0A56CD5E2EF5}" type="presOf" srcId="{7F2484F9-E572-439A-AB0F-B98DE19403D2}" destId="{67B39C6E-CA3F-4B2A-B544-1660792577B8}" srcOrd="0" destOrd="0" presId="urn:microsoft.com/office/officeart/2018/2/layout/IconLabelList"/>
    <dgm:cxn modelId="{65101D39-0D00-8747-A236-6DB88DC4E4C7}" srcId="{ADB1D877-7D51-4DFA-A751-C781C7B2B3A8}" destId="{28A8FCB7-36DC-934F-97B7-4109A03E47A3}" srcOrd="2" destOrd="0" parTransId="{E2635BD9-E5BC-3F4C-B935-7ED70604D644}" sibTransId="{5A81C021-47AB-9E45-B7DF-C989DE3A9947}"/>
    <dgm:cxn modelId="{FF134A51-1551-A54E-8983-0008028B7BFE}" type="presOf" srcId="{28A8FCB7-36DC-934F-97B7-4109A03E47A3}" destId="{63859CBF-2261-481C-8915-E1728F9DD27D}" srcOrd="0" destOrd="0" presId="urn:microsoft.com/office/officeart/2018/2/layout/IconLabelList"/>
    <dgm:cxn modelId="{F1F4135F-7D60-D245-BFC3-B9E07C65B423}" type="presOf" srcId="{2E9F7F0B-6546-4DDA-8B1A-6C528F476D71}" destId="{13AA8546-32E6-4A77-A07C-9B79FF4EB07D}" srcOrd="0" destOrd="0" presId="urn:microsoft.com/office/officeart/2018/2/layout/IconLabelList"/>
    <dgm:cxn modelId="{9D30237C-F46D-4C62-949F-B92F757F3321}" srcId="{ADB1D877-7D51-4DFA-A751-C781C7B2B3A8}" destId="{7F2484F9-E572-439A-AB0F-B98DE19403D2}" srcOrd="0" destOrd="0" parTransId="{6B7469B1-CD3F-43A1-AA86-B31C16A90A57}" sibTransId="{BF4F56F9-9C6F-43F9-95A0-7968ED54394C}"/>
    <dgm:cxn modelId="{59E5B9BC-CADB-4FB0-9FF6-0C94C1EDADF6}" srcId="{ADB1D877-7D51-4DFA-A751-C781C7B2B3A8}" destId="{2E9F7F0B-6546-4DDA-8B1A-6C528F476D71}" srcOrd="1" destOrd="0" parTransId="{A9D4F692-B5A3-4B66-ACC5-692A92FC5D56}" sibTransId="{DCB3A517-52BE-4749-B40B-E6AEBB4ED201}"/>
    <dgm:cxn modelId="{E6661B19-70AE-0E43-A5CA-38719B8663F9}" type="presParOf" srcId="{0E769019-580D-4180-87AA-F595A08B3304}" destId="{D1E56B8E-0D93-489C-9971-567A6768C5E6}" srcOrd="0" destOrd="0" presId="urn:microsoft.com/office/officeart/2018/2/layout/IconLabelList"/>
    <dgm:cxn modelId="{6E547E0F-0633-4446-A16F-7A40D8EAADC0}" type="presParOf" srcId="{D1E56B8E-0D93-489C-9971-567A6768C5E6}" destId="{55B54562-CD63-48AE-83BF-ED99BD75560F}" srcOrd="0" destOrd="0" presId="urn:microsoft.com/office/officeart/2018/2/layout/IconLabelList"/>
    <dgm:cxn modelId="{7F9EA808-A393-C640-9896-DA5820235724}" type="presParOf" srcId="{D1E56B8E-0D93-489C-9971-567A6768C5E6}" destId="{7DC2E5E1-019B-47EE-A973-5795BEFCF25D}" srcOrd="1" destOrd="0" presId="urn:microsoft.com/office/officeart/2018/2/layout/IconLabelList"/>
    <dgm:cxn modelId="{045A9EAE-F767-9D48-9F46-B5C8539290CC}" type="presParOf" srcId="{D1E56B8E-0D93-489C-9971-567A6768C5E6}" destId="{67B39C6E-CA3F-4B2A-B544-1660792577B8}" srcOrd="2" destOrd="0" presId="urn:microsoft.com/office/officeart/2018/2/layout/IconLabelList"/>
    <dgm:cxn modelId="{C5680E6C-B0A5-2140-BA03-74933ACDA134}" type="presParOf" srcId="{0E769019-580D-4180-87AA-F595A08B3304}" destId="{D793EAA8-FED3-4975-8B1F-DB0BA0DC1829}" srcOrd="1" destOrd="0" presId="urn:microsoft.com/office/officeart/2018/2/layout/IconLabelList"/>
    <dgm:cxn modelId="{71DFF278-D858-0143-822F-2B1071AACBBC}" type="presParOf" srcId="{0E769019-580D-4180-87AA-F595A08B3304}" destId="{F735071D-3D28-4DE9-9ED9-BE072CC3FC56}" srcOrd="2" destOrd="0" presId="urn:microsoft.com/office/officeart/2018/2/layout/IconLabelList"/>
    <dgm:cxn modelId="{D6E66249-07F9-494C-B909-1CE4E6A14BDD}" type="presParOf" srcId="{F735071D-3D28-4DE9-9ED9-BE072CC3FC56}" destId="{3F5B2FED-5EBF-4755-9228-B98558F69E2F}" srcOrd="0" destOrd="0" presId="urn:microsoft.com/office/officeart/2018/2/layout/IconLabelList"/>
    <dgm:cxn modelId="{E0148837-3F75-EB48-B256-E2952C6FCCA5}" type="presParOf" srcId="{F735071D-3D28-4DE9-9ED9-BE072CC3FC56}" destId="{FCED5999-D596-4284-AB91-3E63C5A45ECA}" srcOrd="1" destOrd="0" presId="urn:microsoft.com/office/officeart/2018/2/layout/IconLabelList"/>
    <dgm:cxn modelId="{D247EB62-7783-F341-B59A-69BE896F61DD}" type="presParOf" srcId="{F735071D-3D28-4DE9-9ED9-BE072CC3FC56}" destId="{13AA8546-32E6-4A77-A07C-9B79FF4EB07D}" srcOrd="2" destOrd="0" presId="urn:microsoft.com/office/officeart/2018/2/layout/IconLabelList"/>
    <dgm:cxn modelId="{62DC3590-6DC6-D643-A14A-17FA32EA3520}" type="presParOf" srcId="{0E769019-580D-4180-87AA-F595A08B3304}" destId="{6F72A8D7-0B7E-4C27-B2AA-D67FA28AF585}" srcOrd="3" destOrd="0" presId="urn:microsoft.com/office/officeart/2018/2/layout/IconLabelList"/>
    <dgm:cxn modelId="{CE7EA0B1-E753-9946-B125-AC9CB4080005}" type="presParOf" srcId="{0E769019-580D-4180-87AA-F595A08B3304}" destId="{18238744-BACC-4F05-9187-26CF7730A7EB}" srcOrd="4" destOrd="0" presId="urn:microsoft.com/office/officeart/2018/2/layout/IconLabelList"/>
    <dgm:cxn modelId="{7249551A-EC67-774D-9357-7A9C1FD01073}" type="presParOf" srcId="{18238744-BACC-4F05-9187-26CF7730A7EB}" destId="{C62685E9-024B-4266-A4CC-2BE9138BCC53}" srcOrd="0" destOrd="0" presId="urn:microsoft.com/office/officeart/2018/2/layout/IconLabelList"/>
    <dgm:cxn modelId="{85684ECC-75D5-C140-80A1-46CD77269640}" type="presParOf" srcId="{18238744-BACC-4F05-9187-26CF7730A7EB}" destId="{C3F57716-98CF-4FD5-A385-88EEFD2F0A6D}" srcOrd="1" destOrd="0" presId="urn:microsoft.com/office/officeart/2018/2/layout/IconLabelList"/>
    <dgm:cxn modelId="{2F94D4CA-5C0C-0345-A30A-DA9750FA7F6A}" type="presParOf" srcId="{18238744-BACC-4F05-9187-26CF7730A7EB}" destId="{63859CBF-2261-481C-8915-E1728F9DD27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263F4E-B436-2646-BFEE-136546D25D27}" type="doc">
      <dgm:prSet loTypeId="urn:microsoft.com/office/officeart/2005/8/layout/venn2" loCatId="icon" qsTypeId="urn:microsoft.com/office/officeart/2005/8/quickstyle/simple1" qsCatId="simple" csTypeId="urn:microsoft.com/office/officeart/2005/8/colors/colorful2" csCatId="colorful" phldr="1"/>
      <dgm:spPr/>
      <dgm:t>
        <a:bodyPr/>
        <a:lstStyle/>
        <a:p>
          <a:endParaRPr lang="en-GB"/>
        </a:p>
      </dgm:t>
    </dgm:pt>
    <dgm:pt modelId="{083E6C23-7404-924E-997D-B61130031EE3}">
      <dgm:prSet/>
      <dgm:spPr/>
      <dgm:t>
        <a:bodyPr/>
        <a:lstStyle/>
        <a:p>
          <a:r>
            <a:rPr lang="en-KE"/>
            <a:t>R </a:t>
          </a:r>
        </a:p>
      </dgm:t>
    </dgm:pt>
    <dgm:pt modelId="{F219E49B-B516-B341-9232-966C93419517}" type="parTrans" cxnId="{468E6333-6261-2E4B-913D-F8053EB47293}">
      <dgm:prSet/>
      <dgm:spPr/>
      <dgm:t>
        <a:bodyPr/>
        <a:lstStyle/>
        <a:p>
          <a:endParaRPr lang="en-GB"/>
        </a:p>
      </dgm:t>
    </dgm:pt>
    <dgm:pt modelId="{7A6AFB72-E766-944D-8A02-0670489AAD0A}" type="sibTrans" cxnId="{468E6333-6261-2E4B-913D-F8053EB47293}">
      <dgm:prSet/>
      <dgm:spPr/>
      <dgm:t>
        <a:bodyPr/>
        <a:lstStyle/>
        <a:p>
          <a:endParaRPr lang="en-GB"/>
        </a:p>
      </dgm:t>
    </dgm:pt>
    <dgm:pt modelId="{3AFCA7FC-D8BB-854A-9F62-FE7AEFC98E92}">
      <dgm:prSet/>
      <dgm:spPr/>
      <dgm:t>
        <a:bodyPr/>
        <a:lstStyle/>
        <a:p>
          <a:r>
            <a:rPr lang="en-KE" dirty="0"/>
            <a:t>Excel </a:t>
          </a:r>
        </a:p>
      </dgm:t>
    </dgm:pt>
    <dgm:pt modelId="{D139F8B0-0739-544F-A39A-23CC7DDCC254}" type="parTrans" cxnId="{40132EB9-5205-2E41-A9FE-6A8F0EDD743F}">
      <dgm:prSet/>
      <dgm:spPr/>
      <dgm:t>
        <a:bodyPr/>
        <a:lstStyle/>
        <a:p>
          <a:endParaRPr lang="en-GB"/>
        </a:p>
      </dgm:t>
    </dgm:pt>
    <dgm:pt modelId="{AC452C7C-3C5E-E548-85D6-B2178864EDF6}" type="sibTrans" cxnId="{40132EB9-5205-2E41-A9FE-6A8F0EDD743F}">
      <dgm:prSet/>
      <dgm:spPr/>
      <dgm:t>
        <a:bodyPr/>
        <a:lstStyle/>
        <a:p>
          <a:endParaRPr lang="en-GB"/>
        </a:p>
      </dgm:t>
    </dgm:pt>
    <dgm:pt modelId="{EC2890D2-740A-7A46-AB11-F56159FD423E}">
      <dgm:prSet/>
      <dgm:spPr/>
      <dgm:t>
        <a:bodyPr/>
        <a:lstStyle/>
        <a:p>
          <a:r>
            <a:rPr lang="en-KE" dirty="0"/>
            <a:t>Tableau</a:t>
          </a:r>
        </a:p>
      </dgm:t>
    </dgm:pt>
    <dgm:pt modelId="{AD4A8B5D-06AB-9449-B014-C9E1482D9267}" type="parTrans" cxnId="{9E2EA8F5-CB1C-AE46-B4E3-81AA0E7E717E}">
      <dgm:prSet/>
      <dgm:spPr/>
      <dgm:t>
        <a:bodyPr/>
        <a:lstStyle/>
        <a:p>
          <a:endParaRPr lang="en-GB"/>
        </a:p>
      </dgm:t>
    </dgm:pt>
    <dgm:pt modelId="{66A9874C-DBF3-6641-9289-8DE571231A5D}" type="sibTrans" cxnId="{9E2EA8F5-CB1C-AE46-B4E3-81AA0E7E717E}">
      <dgm:prSet/>
      <dgm:spPr/>
      <dgm:t>
        <a:bodyPr/>
        <a:lstStyle/>
        <a:p>
          <a:endParaRPr lang="en-GB"/>
        </a:p>
      </dgm:t>
    </dgm:pt>
    <dgm:pt modelId="{C29410E6-BFD7-294E-AAEE-7D1CE36A647D}" type="pres">
      <dgm:prSet presAssocID="{0B263F4E-B436-2646-BFEE-136546D25D27}" presName="Name0" presStyleCnt="0">
        <dgm:presLayoutVars>
          <dgm:chMax val="7"/>
          <dgm:resizeHandles val="exact"/>
        </dgm:presLayoutVars>
      </dgm:prSet>
      <dgm:spPr/>
    </dgm:pt>
    <dgm:pt modelId="{F687D3F3-C8C6-4649-8098-AD0E0E5B6E28}" type="pres">
      <dgm:prSet presAssocID="{0B263F4E-B436-2646-BFEE-136546D25D27}" presName="comp1" presStyleCnt="0"/>
      <dgm:spPr/>
    </dgm:pt>
    <dgm:pt modelId="{1F71A749-B964-2840-BFB4-1E70578EF43E}" type="pres">
      <dgm:prSet presAssocID="{0B263F4E-B436-2646-BFEE-136546D25D27}" presName="circle1" presStyleLbl="node1" presStyleIdx="0" presStyleCnt="3"/>
      <dgm:spPr/>
    </dgm:pt>
    <dgm:pt modelId="{AFDDE586-739D-C444-8CE2-6CD028AEA603}" type="pres">
      <dgm:prSet presAssocID="{0B263F4E-B436-2646-BFEE-136546D25D27}" presName="c1text" presStyleLbl="node1" presStyleIdx="0" presStyleCnt="3">
        <dgm:presLayoutVars>
          <dgm:bulletEnabled val="1"/>
        </dgm:presLayoutVars>
      </dgm:prSet>
      <dgm:spPr/>
    </dgm:pt>
    <dgm:pt modelId="{79D3F825-4F22-9540-8B51-B08190369EFE}" type="pres">
      <dgm:prSet presAssocID="{0B263F4E-B436-2646-BFEE-136546D25D27}" presName="comp2" presStyleCnt="0"/>
      <dgm:spPr/>
    </dgm:pt>
    <dgm:pt modelId="{57299719-2BE6-F748-BF6B-D34941CD1B87}" type="pres">
      <dgm:prSet presAssocID="{0B263F4E-B436-2646-BFEE-136546D25D27}" presName="circle2" presStyleLbl="node1" presStyleIdx="1" presStyleCnt="3"/>
      <dgm:spPr/>
    </dgm:pt>
    <dgm:pt modelId="{4A6A232A-8502-8443-AF3E-58444AEF1584}" type="pres">
      <dgm:prSet presAssocID="{0B263F4E-B436-2646-BFEE-136546D25D27}" presName="c2text" presStyleLbl="node1" presStyleIdx="1" presStyleCnt="3">
        <dgm:presLayoutVars>
          <dgm:bulletEnabled val="1"/>
        </dgm:presLayoutVars>
      </dgm:prSet>
      <dgm:spPr/>
    </dgm:pt>
    <dgm:pt modelId="{87A3D37B-38B6-4044-BDD7-D3641E96A431}" type="pres">
      <dgm:prSet presAssocID="{0B263F4E-B436-2646-BFEE-136546D25D27}" presName="comp3" presStyleCnt="0"/>
      <dgm:spPr/>
    </dgm:pt>
    <dgm:pt modelId="{470E0CBF-4BA8-D846-B759-F6536EBA6762}" type="pres">
      <dgm:prSet presAssocID="{0B263F4E-B436-2646-BFEE-136546D25D27}" presName="circle3" presStyleLbl="node1" presStyleIdx="2" presStyleCnt="3"/>
      <dgm:spPr/>
    </dgm:pt>
    <dgm:pt modelId="{A366CC71-E2CE-2A4E-A0B2-FCAEDB01B051}" type="pres">
      <dgm:prSet presAssocID="{0B263F4E-B436-2646-BFEE-136546D25D27}" presName="c3text" presStyleLbl="node1" presStyleIdx="2" presStyleCnt="3">
        <dgm:presLayoutVars>
          <dgm:bulletEnabled val="1"/>
        </dgm:presLayoutVars>
      </dgm:prSet>
      <dgm:spPr/>
    </dgm:pt>
  </dgm:ptLst>
  <dgm:cxnLst>
    <dgm:cxn modelId="{B9D6691A-CDD6-E446-B96A-060703F50E0E}" type="presOf" srcId="{EC2890D2-740A-7A46-AB11-F56159FD423E}" destId="{470E0CBF-4BA8-D846-B759-F6536EBA6762}" srcOrd="0" destOrd="0" presId="urn:microsoft.com/office/officeart/2005/8/layout/venn2"/>
    <dgm:cxn modelId="{AE642A32-1CC9-684B-8484-6177367BB50B}" type="presOf" srcId="{083E6C23-7404-924E-997D-B61130031EE3}" destId="{AFDDE586-739D-C444-8CE2-6CD028AEA603}" srcOrd="1" destOrd="0" presId="urn:microsoft.com/office/officeart/2005/8/layout/venn2"/>
    <dgm:cxn modelId="{468E6333-6261-2E4B-913D-F8053EB47293}" srcId="{0B263F4E-B436-2646-BFEE-136546D25D27}" destId="{083E6C23-7404-924E-997D-B61130031EE3}" srcOrd="0" destOrd="0" parTransId="{F219E49B-B516-B341-9232-966C93419517}" sibTransId="{7A6AFB72-E766-944D-8A02-0670489AAD0A}"/>
    <dgm:cxn modelId="{65D8064C-D8AD-ED4E-9019-F8AAEB2E124A}" type="presOf" srcId="{083E6C23-7404-924E-997D-B61130031EE3}" destId="{1F71A749-B964-2840-BFB4-1E70578EF43E}" srcOrd="0" destOrd="0" presId="urn:microsoft.com/office/officeart/2005/8/layout/venn2"/>
    <dgm:cxn modelId="{432F5680-DCF0-4040-B8F1-9547F06E7DD5}" type="presOf" srcId="{3AFCA7FC-D8BB-854A-9F62-FE7AEFC98E92}" destId="{57299719-2BE6-F748-BF6B-D34941CD1B87}" srcOrd="0" destOrd="0" presId="urn:microsoft.com/office/officeart/2005/8/layout/venn2"/>
    <dgm:cxn modelId="{4F8A9B97-8EA2-5841-9E71-43D00B3FDC6A}" type="presOf" srcId="{3AFCA7FC-D8BB-854A-9F62-FE7AEFC98E92}" destId="{4A6A232A-8502-8443-AF3E-58444AEF1584}" srcOrd="1" destOrd="0" presId="urn:microsoft.com/office/officeart/2005/8/layout/venn2"/>
    <dgm:cxn modelId="{0D3FF0AC-D563-8D43-ABDB-2F3F85CE5C34}" type="presOf" srcId="{0B263F4E-B436-2646-BFEE-136546D25D27}" destId="{C29410E6-BFD7-294E-AAEE-7D1CE36A647D}" srcOrd="0" destOrd="0" presId="urn:microsoft.com/office/officeart/2005/8/layout/venn2"/>
    <dgm:cxn modelId="{40132EB9-5205-2E41-A9FE-6A8F0EDD743F}" srcId="{0B263F4E-B436-2646-BFEE-136546D25D27}" destId="{3AFCA7FC-D8BB-854A-9F62-FE7AEFC98E92}" srcOrd="1" destOrd="0" parTransId="{D139F8B0-0739-544F-A39A-23CC7DDCC254}" sibTransId="{AC452C7C-3C5E-E548-85D6-B2178864EDF6}"/>
    <dgm:cxn modelId="{28CAACEF-A8B1-AA4B-BA86-E1E6A6301B6C}" type="presOf" srcId="{EC2890D2-740A-7A46-AB11-F56159FD423E}" destId="{A366CC71-E2CE-2A4E-A0B2-FCAEDB01B051}" srcOrd="1" destOrd="0" presId="urn:microsoft.com/office/officeart/2005/8/layout/venn2"/>
    <dgm:cxn modelId="{9E2EA8F5-CB1C-AE46-B4E3-81AA0E7E717E}" srcId="{0B263F4E-B436-2646-BFEE-136546D25D27}" destId="{EC2890D2-740A-7A46-AB11-F56159FD423E}" srcOrd="2" destOrd="0" parTransId="{AD4A8B5D-06AB-9449-B014-C9E1482D9267}" sibTransId="{66A9874C-DBF3-6641-9289-8DE571231A5D}"/>
    <dgm:cxn modelId="{30B314F5-7917-CC46-8DFB-A8CA373D67B1}" type="presParOf" srcId="{C29410E6-BFD7-294E-AAEE-7D1CE36A647D}" destId="{F687D3F3-C8C6-4649-8098-AD0E0E5B6E28}" srcOrd="0" destOrd="0" presId="urn:microsoft.com/office/officeart/2005/8/layout/venn2"/>
    <dgm:cxn modelId="{9D9958CB-682E-3C40-8F5B-B90F96773534}" type="presParOf" srcId="{F687D3F3-C8C6-4649-8098-AD0E0E5B6E28}" destId="{1F71A749-B964-2840-BFB4-1E70578EF43E}" srcOrd="0" destOrd="0" presId="urn:microsoft.com/office/officeart/2005/8/layout/venn2"/>
    <dgm:cxn modelId="{DD96CF57-4BC5-924A-8A9B-E4C1CC70B8C8}" type="presParOf" srcId="{F687D3F3-C8C6-4649-8098-AD0E0E5B6E28}" destId="{AFDDE586-739D-C444-8CE2-6CD028AEA603}" srcOrd="1" destOrd="0" presId="urn:microsoft.com/office/officeart/2005/8/layout/venn2"/>
    <dgm:cxn modelId="{9AF920DC-3E9D-714A-A070-730392BFC91E}" type="presParOf" srcId="{C29410E6-BFD7-294E-AAEE-7D1CE36A647D}" destId="{79D3F825-4F22-9540-8B51-B08190369EFE}" srcOrd="1" destOrd="0" presId="urn:microsoft.com/office/officeart/2005/8/layout/venn2"/>
    <dgm:cxn modelId="{0A15ED51-6519-1041-B701-732BF066CFB6}" type="presParOf" srcId="{79D3F825-4F22-9540-8B51-B08190369EFE}" destId="{57299719-2BE6-F748-BF6B-D34941CD1B87}" srcOrd="0" destOrd="0" presId="urn:microsoft.com/office/officeart/2005/8/layout/venn2"/>
    <dgm:cxn modelId="{A5CBC8E8-A2EC-734F-A7E4-659E14AEC0B3}" type="presParOf" srcId="{79D3F825-4F22-9540-8B51-B08190369EFE}" destId="{4A6A232A-8502-8443-AF3E-58444AEF1584}" srcOrd="1" destOrd="0" presId="urn:microsoft.com/office/officeart/2005/8/layout/venn2"/>
    <dgm:cxn modelId="{A92B2773-1AD7-BE4C-8516-0290094686A2}" type="presParOf" srcId="{C29410E6-BFD7-294E-AAEE-7D1CE36A647D}" destId="{87A3D37B-38B6-4044-BDD7-D3641E96A431}" srcOrd="2" destOrd="0" presId="urn:microsoft.com/office/officeart/2005/8/layout/venn2"/>
    <dgm:cxn modelId="{8E6B0545-239C-D644-B93B-4C5A16AEFAC9}" type="presParOf" srcId="{87A3D37B-38B6-4044-BDD7-D3641E96A431}" destId="{470E0CBF-4BA8-D846-B759-F6536EBA6762}" srcOrd="0" destOrd="0" presId="urn:microsoft.com/office/officeart/2005/8/layout/venn2"/>
    <dgm:cxn modelId="{06E0976F-D6DD-5344-9CA0-116D5DA21535}" type="presParOf" srcId="{87A3D37B-38B6-4044-BDD7-D3641E96A431}" destId="{A366CC71-E2CE-2A4E-A0B2-FCAEDB01B05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54562-CD63-48AE-83BF-ED99BD75560F}">
      <dsp:nvSpPr>
        <dsp:cNvPr id="0" name=""/>
        <dsp:cNvSpPr/>
      </dsp:nvSpPr>
      <dsp:spPr>
        <a:xfrm>
          <a:off x="891789" y="793573"/>
          <a:ext cx="1244732" cy="12447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B39C6E-CA3F-4B2A-B544-1660792577B8}">
      <dsp:nvSpPr>
        <dsp:cNvPr id="0" name=""/>
        <dsp:cNvSpPr/>
      </dsp:nvSpPr>
      <dsp:spPr>
        <a:xfrm>
          <a:off x="131119" y="2385073"/>
          <a:ext cx="27660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KE" sz="2300" kern="1200" dirty="0"/>
            <a:t>About The Data </a:t>
          </a:r>
          <a:endParaRPr lang="en-US" sz="2300" kern="1200" dirty="0"/>
        </a:p>
      </dsp:txBody>
      <dsp:txXfrm>
        <a:off x="131119" y="2385073"/>
        <a:ext cx="2766073" cy="720000"/>
      </dsp:txXfrm>
    </dsp:sp>
    <dsp:sp modelId="{3F5B2FED-5EBF-4755-9228-B98558F69E2F}">
      <dsp:nvSpPr>
        <dsp:cNvPr id="0" name=""/>
        <dsp:cNvSpPr/>
      </dsp:nvSpPr>
      <dsp:spPr>
        <a:xfrm>
          <a:off x="4141925" y="793573"/>
          <a:ext cx="1244732" cy="12447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AA8546-32E6-4A77-A07C-9B79FF4EB07D}">
      <dsp:nvSpPr>
        <dsp:cNvPr id="0" name=""/>
        <dsp:cNvSpPr/>
      </dsp:nvSpPr>
      <dsp:spPr>
        <a:xfrm>
          <a:off x="3381255" y="2385073"/>
          <a:ext cx="27660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KE" sz="2300" kern="1200" dirty="0"/>
            <a:t>Data Sources and structure </a:t>
          </a:r>
          <a:endParaRPr lang="en-US" sz="2300" kern="1200" dirty="0"/>
        </a:p>
      </dsp:txBody>
      <dsp:txXfrm>
        <a:off x="3381255" y="2385073"/>
        <a:ext cx="2766073" cy="720000"/>
      </dsp:txXfrm>
    </dsp:sp>
    <dsp:sp modelId="{C62685E9-024B-4266-A4CC-2BE9138BCC53}">
      <dsp:nvSpPr>
        <dsp:cNvPr id="0" name=""/>
        <dsp:cNvSpPr/>
      </dsp:nvSpPr>
      <dsp:spPr>
        <a:xfrm>
          <a:off x="7392061" y="793573"/>
          <a:ext cx="1244732" cy="12447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859CBF-2261-481C-8915-E1728F9DD27D}">
      <dsp:nvSpPr>
        <dsp:cNvPr id="0" name=""/>
        <dsp:cNvSpPr/>
      </dsp:nvSpPr>
      <dsp:spPr>
        <a:xfrm>
          <a:off x="6631391" y="2385073"/>
          <a:ext cx="27660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Metadata</a:t>
          </a:r>
        </a:p>
      </dsp:txBody>
      <dsp:txXfrm>
        <a:off x="6631391" y="2385073"/>
        <a:ext cx="276607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1A749-B964-2840-BFB4-1E70578EF43E}">
      <dsp:nvSpPr>
        <dsp:cNvPr id="0" name=""/>
        <dsp:cNvSpPr/>
      </dsp:nvSpPr>
      <dsp:spPr>
        <a:xfrm>
          <a:off x="1237322" y="0"/>
          <a:ext cx="3926152" cy="392615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KE" sz="1900" kern="1200"/>
            <a:t>R </a:t>
          </a:r>
        </a:p>
      </dsp:txBody>
      <dsp:txXfrm>
        <a:off x="2514303" y="196307"/>
        <a:ext cx="1372190" cy="588922"/>
      </dsp:txXfrm>
    </dsp:sp>
    <dsp:sp modelId="{57299719-2BE6-F748-BF6B-D34941CD1B87}">
      <dsp:nvSpPr>
        <dsp:cNvPr id="0" name=""/>
        <dsp:cNvSpPr/>
      </dsp:nvSpPr>
      <dsp:spPr>
        <a:xfrm>
          <a:off x="1728091" y="981537"/>
          <a:ext cx="2944614" cy="2944614"/>
        </a:xfrm>
        <a:prstGeom prst="ellipse">
          <a:avLst/>
        </a:prstGeom>
        <a:solidFill>
          <a:schemeClr val="accent2">
            <a:hueOff val="1204672"/>
            <a:satOff val="-11616"/>
            <a:lumOff val="-3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KE" sz="1900" kern="1200" dirty="0"/>
            <a:t>Excel </a:t>
          </a:r>
        </a:p>
      </dsp:txBody>
      <dsp:txXfrm>
        <a:off x="2514303" y="1165576"/>
        <a:ext cx="1372190" cy="552115"/>
      </dsp:txXfrm>
    </dsp:sp>
    <dsp:sp modelId="{470E0CBF-4BA8-D846-B759-F6536EBA6762}">
      <dsp:nvSpPr>
        <dsp:cNvPr id="0" name=""/>
        <dsp:cNvSpPr/>
      </dsp:nvSpPr>
      <dsp:spPr>
        <a:xfrm>
          <a:off x="2218860" y="1963076"/>
          <a:ext cx="1963076" cy="1963076"/>
        </a:xfrm>
        <a:prstGeom prst="ellipse">
          <a:avLst/>
        </a:prstGeom>
        <a:solidFill>
          <a:schemeClr val="accent2">
            <a:hueOff val="2409345"/>
            <a:satOff val="-23231"/>
            <a:lumOff val="-6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KE" sz="1900" kern="1200" dirty="0"/>
            <a:t>Tableau</a:t>
          </a:r>
        </a:p>
      </dsp:txBody>
      <dsp:txXfrm>
        <a:off x="2506346" y="2453845"/>
        <a:ext cx="1388104" cy="98153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36A2C7-A0DD-A04C-A905-3FE4F01CA437}" type="datetimeFigureOut">
              <a:rPr lang="en-KE" smtClean="0"/>
              <a:t>27/11/2022</a:t>
            </a:fld>
            <a:endParaRPr lang="en-K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C5F9E-7098-564D-BECA-00B72E3C7C72}" type="slidenum">
              <a:rPr lang="en-KE" smtClean="0"/>
              <a:t>‹#›</a:t>
            </a:fld>
            <a:endParaRPr lang="en-KE"/>
          </a:p>
        </p:txBody>
      </p:sp>
    </p:spTree>
    <p:extLst>
      <p:ext uri="{BB962C8B-B14F-4D97-AF65-F5344CB8AC3E}">
        <p14:creationId xmlns:p14="http://schemas.microsoft.com/office/powerpoint/2010/main" val="2365623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a:t>
            </a:fld>
            <a:endParaRPr lang="en-KE"/>
          </a:p>
        </p:txBody>
      </p:sp>
    </p:spTree>
    <p:extLst>
      <p:ext uri="{BB962C8B-B14F-4D97-AF65-F5344CB8AC3E}">
        <p14:creationId xmlns:p14="http://schemas.microsoft.com/office/powerpoint/2010/main" val="250662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10</a:t>
            </a:fld>
            <a:endParaRPr lang="en-KE"/>
          </a:p>
        </p:txBody>
      </p:sp>
    </p:spTree>
    <p:extLst>
      <p:ext uri="{BB962C8B-B14F-4D97-AF65-F5344CB8AC3E}">
        <p14:creationId xmlns:p14="http://schemas.microsoft.com/office/powerpoint/2010/main" val="67331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ECCC5F9E-7098-564D-BECA-00B72E3C7C72}" type="slidenum">
              <a:rPr lang="en-KE" smtClean="0"/>
              <a:t>11</a:t>
            </a:fld>
            <a:endParaRPr lang="en-KE"/>
          </a:p>
        </p:txBody>
      </p:sp>
    </p:spTree>
    <p:extLst>
      <p:ext uri="{BB962C8B-B14F-4D97-AF65-F5344CB8AC3E}">
        <p14:creationId xmlns:p14="http://schemas.microsoft.com/office/powerpoint/2010/main" val="32948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12</a:t>
            </a:fld>
            <a:endParaRPr lang="en-KE"/>
          </a:p>
        </p:txBody>
      </p:sp>
    </p:spTree>
    <p:extLst>
      <p:ext uri="{BB962C8B-B14F-4D97-AF65-F5344CB8AC3E}">
        <p14:creationId xmlns:p14="http://schemas.microsoft.com/office/powerpoint/2010/main" val="946481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13</a:t>
            </a:fld>
            <a:endParaRPr lang="en-KE"/>
          </a:p>
        </p:txBody>
      </p:sp>
    </p:spTree>
    <p:extLst>
      <p:ext uri="{BB962C8B-B14F-4D97-AF65-F5344CB8AC3E}">
        <p14:creationId xmlns:p14="http://schemas.microsoft.com/office/powerpoint/2010/main" val="2141427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14</a:t>
            </a:fld>
            <a:endParaRPr lang="en-KE"/>
          </a:p>
        </p:txBody>
      </p:sp>
    </p:spTree>
    <p:extLst>
      <p:ext uri="{BB962C8B-B14F-4D97-AF65-F5344CB8AC3E}">
        <p14:creationId xmlns:p14="http://schemas.microsoft.com/office/powerpoint/2010/main" val="533540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15</a:t>
            </a:fld>
            <a:endParaRPr lang="en-KE"/>
          </a:p>
        </p:txBody>
      </p:sp>
    </p:spTree>
    <p:extLst>
      <p:ext uri="{BB962C8B-B14F-4D97-AF65-F5344CB8AC3E}">
        <p14:creationId xmlns:p14="http://schemas.microsoft.com/office/powerpoint/2010/main" val="1115830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16</a:t>
            </a:fld>
            <a:endParaRPr lang="en-KE"/>
          </a:p>
        </p:txBody>
      </p:sp>
    </p:spTree>
    <p:extLst>
      <p:ext uri="{BB962C8B-B14F-4D97-AF65-F5344CB8AC3E}">
        <p14:creationId xmlns:p14="http://schemas.microsoft.com/office/powerpoint/2010/main" val="854052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17</a:t>
            </a:fld>
            <a:endParaRPr lang="en-KE"/>
          </a:p>
        </p:txBody>
      </p:sp>
    </p:spTree>
    <p:extLst>
      <p:ext uri="{BB962C8B-B14F-4D97-AF65-F5344CB8AC3E}">
        <p14:creationId xmlns:p14="http://schemas.microsoft.com/office/powerpoint/2010/main" val="1312007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18</a:t>
            </a:fld>
            <a:endParaRPr lang="en-KE"/>
          </a:p>
        </p:txBody>
      </p:sp>
    </p:spTree>
    <p:extLst>
      <p:ext uri="{BB962C8B-B14F-4D97-AF65-F5344CB8AC3E}">
        <p14:creationId xmlns:p14="http://schemas.microsoft.com/office/powerpoint/2010/main" val="2975918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19</a:t>
            </a:fld>
            <a:endParaRPr lang="en-KE"/>
          </a:p>
        </p:txBody>
      </p:sp>
    </p:spTree>
    <p:extLst>
      <p:ext uri="{BB962C8B-B14F-4D97-AF65-F5344CB8AC3E}">
        <p14:creationId xmlns:p14="http://schemas.microsoft.com/office/powerpoint/2010/main" val="3915342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2</a:t>
            </a:fld>
            <a:endParaRPr lang="en-KE"/>
          </a:p>
        </p:txBody>
      </p:sp>
    </p:spTree>
    <p:extLst>
      <p:ext uri="{BB962C8B-B14F-4D97-AF65-F5344CB8AC3E}">
        <p14:creationId xmlns:p14="http://schemas.microsoft.com/office/powerpoint/2010/main" val="2391724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20</a:t>
            </a:fld>
            <a:endParaRPr lang="en-KE"/>
          </a:p>
        </p:txBody>
      </p:sp>
    </p:spTree>
    <p:extLst>
      <p:ext uri="{BB962C8B-B14F-4D97-AF65-F5344CB8AC3E}">
        <p14:creationId xmlns:p14="http://schemas.microsoft.com/office/powerpoint/2010/main" val="223711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3</a:t>
            </a:fld>
            <a:endParaRPr lang="en-KE"/>
          </a:p>
        </p:txBody>
      </p:sp>
    </p:spTree>
    <p:extLst>
      <p:ext uri="{BB962C8B-B14F-4D97-AF65-F5344CB8AC3E}">
        <p14:creationId xmlns:p14="http://schemas.microsoft.com/office/powerpoint/2010/main" val="2269932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4</a:t>
            </a:fld>
            <a:endParaRPr lang="en-KE"/>
          </a:p>
        </p:txBody>
      </p:sp>
    </p:spTree>
    <p:extLst>
      <p:ext uri="{BB962C8B-B14F-4D97-AF65-F5344CB8AC3E}">
        <p14:creationId xmlns:p14="http://schemas.microsoft.com/office/powerpoint/2010/main" val="65420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5</a:t>
            </a:fld>
            <a:endParaRPr lang="en-KE"/>
          </a:p>
        </p:txBody>
      </p:sp>
    </p:spTree>
    <p:extLst>
      <p:ext uri="{BB962C8B-B14F-4D97-AF65-F5344CB8AC3E}">
        <p14:creationId xmlns:p14="http://schemas.microsoft.com/office/powerpoint/2010/main" val="513987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6</a:t>
            </a:fld>
            <a:endParaRPr lang="en-KE"/>
          </a:p>
        </p:txBody>
      </p:sp>
    </p:spTree>
    <p:extLst>
      <p:ext uri="{BB962C8B-B14F-4D97-AF65-F5344CB8AC3E}">
        <p14:creationId xmlns:p14="http://schemas.microsoft.com/office/powerpoint/2010/main" val="389044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7</a:t>
            </a:fld>
            <a:endParaRPr lang="en-KE"/>
          </a:p>
        </p:txBody>
      </p:sp>
    </p:spTree>
    <p:extLst>
      <p:ext uri="{BB962C8B-B14F-4D97-AF65-F5344CB8AC3E}">
        <p14:creationId xmlns:p14="http://schemas.microsoft.com/office/powerpoint/2010/main" val="974784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8</a:t>
            </a:fld>
            <a:endParaRPr lang="en-KE"/>
          </a:p>
        </p:txBody>
      </p:sp>
    </p:spTree>
    <p:extLst>
      <p:ext uri="{BB962C8B-B14F-4D97-AF65-F5344CB8AC3E}">
        <p14:creationId xmlns:p14="http://schemas.microsoft.com/office/powerpoint/2010/main" val="3350058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ECCC5F9E-7098-564D-BECA-00B72E3C7C72}" type="slidenum">
              <a:rPr lang="en-KE" smtClean="0"/>
              <a:t>9</a:t>
            </a:fld>
            <a:endParaRPr lang="en-KE"/>
          </a:p>
        </p:txBody>
      </p:sp>
    </p:spTree>
    <p:extLst>
      <p:ext uri="{BB962C8B-B14F-4D97-AF65-F5344CB8AC3E}">
        <p14:creationId xmlns:p14="http://schemas.microsoft.com/office/powerpoint/2010/main" val="1607077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11/27/22</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833261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687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515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521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512516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987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3084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883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089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724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11/27/22</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036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11/27/22</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845097689"/>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6" r:id="rId6"/>
    <p:sldLayoutId id="2147483771" r:id="rId7"/>
    <p:sldLayoutId id="2147483772" r:id="rId8"/>
    <p:sldLayoutId id="2147483773" r:id="rId9"/>
    <p:sldLayoutId id="2147483775" r:id="rId10"/>
    <p:sldLayoutId id="2147483774"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0FB7C-3FEA-9223-8827-473F0FC9DCEF}"/>
              </a:ext>
            </a:extLst>
          </p:cNvPr>
          <p:cNvSpPr>
            <a:spLocks noGrp="1"/>
          </p:cNvSpPr>
          <p:nvPr>
            <p:ph type="ctrTitle"/>
          </p:nvPr>
        </p:nvSpPr>
        <p:spPr>
          <a:xfrm>
            <a:off x="8018633" y="1247140"/>
            <a:ext cx="3608208" cy="3450844"/>
          </a:xfrm>
        </p:spPr>
        <p:txBody>
          <a:bodyPr>
            <a:normAutofit/>
          </a:bodyPr>
          <a:lstStyle/>
          <a:p>
            <a:r>
              <a:rPr lang="en-KE" sz="4800" dirty="0"/>
              <a:t>Melbourne Housing Snapshot </a:t>
            </a:r>
          </a:p>
        </p:txBody>
      </p:sp>
      <p:sp>
        <p:nvSpPr>
          <p:cNvPr id="3" name="Subtitle 2">
            <a:extLst>
              <a:ext uri="{FF2B5EF4-FFF2-40B4-BE49-F238E27FC236}">
                <a16:creationId xmlns:a16="http://schemas.microsoft.com/office/drawing/2014/main" id="{51438306-02E5-6CDF-D405-97D74E616049}"/>
              </a:ext>
            </a:extLst>
          </p:cNvPr>
          <p:cNvSpPr>
            <a:spLocks noGrp="1"/>
          </p:cNvSpPr>
          <p:nvPr>
            <p:ph type="subTitle" idx="1"/>
          </p:nvPr>
        </p:nvSpPr>
        <p:spPr>
          <a:xfrm>
            <a:off x="8018633" y="4818126"/>
            <a:ext cx="3608208" cy="1268984"/>
          </a:xfrm>
        </p:spPr>
        <p:txBody>
          <a:bodyPr>
            <a:normAutofit/>
          </a:bodyPr>
          <a:lstStyle/>
          <a:p>
            <a:pPr>
              <a:lnSpc>
                <a:spcPct val="100000"/>
              </a:lnSpc>
            </a:pPr>
            <a:r>
              <a:rPr lang="en-KE" dirty="0"/>
              <a:t>IDENTIFYING HOUSING TRENDS IN MELBOURNE </a:t>
            </a:r>
          </a:p>
        </p:txBody>
      </p:sp>
      <p:pic>
        <p:nvPicPr>
          <p:cNvPr id="4" name="Picture 3" descr="Corner of an apartment building against a clear sky">
            <a:extLst>
              <a:ext uri="{FF2B5EF4-FFF2-40B4-BE49-F238E27FC236}">
                <a16:creationId xmlns:a16="http://schemas.microsoft.com/office/drawing/2014/main" id="{0420ABDC-FF8B-2E5A-0DE8-A79F7651F9C0}"/>
              </a:ext>
            </a:extLst>
          </p:cNvPr>
          <p:cNvPicPr>
            <a:picLocks noChangeAspect="1"/>
          </p:cNvPicPr>
          <p:nvPr/>
        </p:nvPicPr>
        <p:blipFill rotWithShape="1">
          <a:blip r:embed="rId3"/>
          <a:srcRect l="27425" r="-1" b="-1"/>
          <a:stretch/>
        </p:blipFill>
        <p:spPr>
          <a:xfrm>
            <a:off x="-1" y="10"/>
            <a:ext cx="7456513" cy="6857990"/>
          </a:xfrm>
          <a:custGeom>
            <a:avLst/>
            <a:gdLst/>
            <a:ahLst/>
            <a:cxnLst/>
            <a:rect l="l" t="t" r="r" b="b"/>
            <a:pathLst>
              <a:path w="7456513" h="6858000">
                <a:moveTo>
                  <a:pt x="0" y="0"/>
                </a:moveTo>
                <a:lnTo>
                  <a:pt x="6059386" y="0"/>
                </a:lnTo>
                <a:lnTo>
                  <a:pt x="6059386" y="1375489"/>
                </a:lnTo>
                <a:lnTo>
                  <a:pt x="7456513" y="1375489"/>
                </a:lnTo>
                <a:lnTo>
                  <a:pt x="7456513" y="6858000"/>
                </a:lnTo>
                <a:lnTo>
                  <a:pt x="0" y="6858000"/>
                </a:lnTo>
                <a:close/>
              </a:path>
            </a:pathLst>
          </a:custGeom>
        </p:spPr>
      </p:pic>
      <p:sp>
        <p:nvSpPr>
          <p:cNvPr id="27" name="Rectangle 26">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85818"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Rectangle 28">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85818"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723308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8">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14" descr="Aerial view of suburb, showing houses, lawns, and trees">
            <a:extLst>
              <a:ext uri="{FF2B5EF4-FFF2-40B4-BE49-F238E27FC236}">
                <a16:creationId xmlns:a16="http://schemas.microsoft.com/office/drawing/2014/main" id="{E568295F-75A2-E248-906D-5D00C90D7375}"/>
              </a:ext>
            </a:extLst>
          </p:cNvPr>
          <p:cNvPicPr>
            <a:picLocks noChangeAspect="1"/>
          </p:cNvPicPr>
          <p:nvPr/>
        </p:nvPicPr>
        <p:blipFill>
          <a:blip r:embed="rId3"/>
          <a:srcRect t="7844" b="7844"/>
          <a:stretch/>
        </p:blipFill>
        <p:spPr>
          <a:xfrm>
            <a:off x="3048" y="10"/>
            <a:ext cx="12188952" cy="6857990"/>
          </a:xfrm>
          <a:prstGeom prst="rect">
            <a:avLst/>
          </a:prstGeom>
        </p:spPr>
      </p:pic>
      <p:sp>
        <p:nvSpPr>
          <p:cNvPr id="38" name="Rectangle 20">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81BDA2CE-571B-8C4A-F4AB-9CD76C9CAC2C}"/>
              </a:ext>
            </a:extLst>
          </p:cNvPr>
          <p:cNvSpPr>
            <a:spLocks noGrp="1"/>
          </p:cNvSpPr>
          <p:nvPr>
            <p:ph type="ctrTitle"/>
          </p:nvPr>
        </p:nvSpPr>
        <p:spPr>
          <a:xfrm>
            <a:off x="1600516" y="1247140"/>
            <a:ext cx="4650160" cy="3450844"/>
          </a:xfrm>
        </p:spPr>
        <p:txBody>
          <a:bodyPr vert="horz" lIns="91440" tIns="45720" rIns="91440" bIns="45720" rtlCol="0">
            <a:normAutofit/>
          </a:bodyPr>
          <a:lstStyle/>
          <a:p>
            <a:r>
              <a:rPr lang="en-US" sz="5600" dirty="0">
                <a:solidFill>
                  <a:srgbClr val="FFFFFF"/>
                </a:solidFill>
              </a:rPr>
              <a:t>Housing data Visualization</a:t>
            </a:r>
          </a:p>
        </p:txBody>
      </p:sp>
      <p:sp>
        <p:nvSpPr>
          <p:cNvPr id="4" name="Subtitle 3">
            <a:extLst>
              <a:ext uri="{FF2B5EF4-FFF2-40B4-BE49-F238E27FC236}">
                <a16:creationId xmlns:a16="http://schemas.microsoft.com/office/drawing/2014/main" id="{2EB5E403-EC59-0A54-D06F-17E527C489D2}"/>
              </a:ext>
            </a:extLst>
          </p:cNvPr>
          <p:cNvSpPr>
            <a:spLocks noGrp="1"/>
          </p:cNvSpPr>
          <p:nvPr>
            <p:ph type="subTitle" idx="1"/>
          </p:nvPr>
        </p:nvSpPr>
        <p:spPr>
          <a:xfrm>
            <a:off x="1600515" y="4818126"/>
            <a:ext cx="4959807" cy="1268984"/>
          </a:xfrm>
        </p:spPr>
        <p:txBody>
          <a:bodyPr>
            <a:normAutofit/>
          </a:bodyPr>
          <a:lstStyle/>
          <a:p>
            <a:endParaRPr lang="en-KE">
              <a:solidFill>
                <a:srgbClr val="FFFFFF"/>
              </a:solidFill>
            </a:endParaRPr>
          </a:p>
        </p:txBody>
      </p:sp>
      <p:sp>
        <p:nvSpPr>
          <p:cNvPr id="39" name="Rectangle 22">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4">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696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BBAEE-B4D2-AA5F-9FFC-B63430E639D3}"/>
              </a:ext>
            </a:extLst>
          </p:cNvPr>
          <p:cNvSpPr>
            <a:spLocks noGrp="1"/>
          </p:cNvSpPr>
          <p:nvPr>
            <p:ph type="title"/>
          </p:nvPr>
        </p:nvSpPr>
        <p:spPr>
          <a:xfrm>
            <a:off x="1587710" y="455362"/>
            <a:ext cx="9486690" cy="1550419"/>
          </a:xfrm>
        </p:spPr>
        <p:txBody>
          <a:bodyPr>
            <a:normAutofit/>
          </a:bodyPr>
          <a:lstStyle/>
          <a:p>
            <a:r>
              <a:rPr lang="en-KE" dirty="0"/>
              <a:t>Housing Sales </a:t>
            </a:r>
            <a:br>
              <a:rPr lang="en-KE" dirty="0"/>
            </a:br>
            <a:endParaRPr lang="en-KE" dirty="0"/>
          </a:p>
        </p:txBody>
      </p:sp>
      <p:graphicFrame>
        <p:nvGraphicFramePr>
          <p:cNvPr id="17" name="Content Placeholder 7">
            <a:extLst>
              <a:ext uri="{FF2B5EF4-FFF2-40B4-BE49-F238E27FC236}">
                <a16:creationId xmlns:a16="http://schemas.microsoft.com/office/drawing/2014/main" id="{5883DFD6-BBAF-864D-A96E-F2EBDE53C198}"/>
              </a:ext>
            </a:extLst>
          </p:cNvPr>
          <p:cNvGraphicFramePr>
            <a:graphicFrameLocks noGrp="1"/>
          </p:cNvGraphicFramePr>
          <p:nvPr>
            <p:ph idx="1"/>
            <p:extLst>
              <p:ext uri="{D42A27DB-BD31-4B8C-83A1-F6EECF244321}">
                <p14:modId xmlns:p14="http://schemas.microsoft.com/office/powerpoint/2010/main" val="3697887447"/>
              </p:ext>
            </p:extLst>
          </p:nvPr>
        </p:nvGraphicFramePr>
        <p:xfrm>
          <a:off x="1357313" y="1543050"/>
          <a:ext cx="10515599" cy="5086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33508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gures of houses in different position and sizes">
            <a:extLst>
              <a:ext uri="{FF2B5EF4-FFF2-40B4-BE49-F238E27FC236}">
                <a16:creationId xmlns:a16="http://schemas.microsoft.com/office/drawing/2014/main" id="{682D819C-FD8F-FF54-6403-F9778E3D88B1}"/>
              </a:ext>
            </a:extLst>
          </p:cNvPr>
          <p:cNvPicPr>
            <a:picLocks noChangeAspect="1"/>
          </p:cNvPicPr>
          <p:nvPr/>
        </p:nvPicPr>
        <p:blipFill rotWithShape="1">
          <a:blip r:embed="rId3"/>
          <a:srcRect r="25"/>
          <a:stretch/>
        </p:blipFill>
        <p:spPr>
          <a:xfrm>
            <a:off x="3048" y="10"/>
            <a:ext cx="12188952" cy="6857990"/>
          </a:xfrm>
          <a:prstGeom prst="rect">
            <a:avLst/>
          </a:prstGeom>
        </p:spPr>
      </p:pic>
      <p:sp>
        <p:nvSpPr>
          <p:cNvPr id="20"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CD48C144-3F26-375B-CE3E-E5B3A1F6E22D}"/>
              </a:ext>
            </a:extLst>
          </p:cNvPr>
          <p:cNvSpPr>
            <a:spLocks noGrp="1"/>
          </p:cNvSpPr>
          <p:nvPr>
            <p:ph type="title"/>
          </p:nvPr>
        </p:nvSpPr>
        <p:spPr>
          <a:xfrm>
            <a:off x="565151" y="455362"/>
            <a:ext cx="6400798" cy="1550419"/>
          </a:xfrm>
        </p:spPr>
        <p:txBody>
          <a:bodyPr>
            <a:normAutofit/>
          </a:bodyPr>
          <a:lstStyle/>
          <a:p>
            <a:r>
              <a:rPr lang="en-KE" dirty="0"/>
              <a:t>Sales Description</a:t>
            </a:r>
          </a:p>
        </p:txBody>
      </p:sp>
      <p:sp>
        <p:nvSpPr>
          <p:cNvPr id="3" name="Content Placeholder 2">
            <a:extLst>
              <a:ext uri="{FF2B5EF4-FFF2-40B4-BE49-F238E27FC236}">
                <a16:creationId xmlns:a16="http://schemas.microsoft.com/office/drawing/2014/main" id="{9249DF71-2DE5-C414-5550-2D2D5F557E70}"/>
              </a:ext>
            </a:extLst>
          </p:cNvPr>
          <p:cNvSpPr>
            <a:spLocks noGrp="1"/>
          </p:cNvSpPr>
          <p:nvPr>
            <p:ph idx="1"/>
          </p:nvPr>
        </p:nvSpPr>
        <p:spPr>
          <a:xfrm>
            <a:off x="565151" y="2160016"/>
            <a:ext cx="6400798" cy="3926152"/>
          </a:xfrm>
        </p:spPr>
        <p:txBody>
          <a:bodyPr>
            <a:normAutofit/>
          </a:bodyPr>
          <a:lstStyle/>
          <a:p>
            <a:r>
              <a:rPr lang="en-GB" dirty="0"/>
              <a:t>The most popular property Is the house, cottage, villa, and terrace.</a:t>
            </a:r>
          </a:p>
          <a:p>
            <a:r>
              <a:rPr lang="en-GB" dirty="0"/>
              <a:t>Overall, the unit duplex has the lowest sales volume.</a:t>
            </a:r>
          </a:p>
          <a:p>
            <a:r>
              <a:rPr lang="en-GB" dirty="0"/>
              <a:t>Annually, the third and fourth quarters had the greatest sales volume.</a:t>
            </a:r>
            <a:endParaRPr lang="en-KE" dirty="0"/>
          </a:p>
        </p:txBody>
      </p:sp>
      <p:sp>
        <p:nvSpPr>
          <p:cNvPr id="22" name="Rectangle 2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325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2">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FB7DE38-2C85-67BF-A467-CA080791FD1E}"/>
              </a:ext>
            </a:extLst>
          </p:cNvPr>
          <p:cNvSpPr>
            <a:spLocks noGrp="1"/>
          </p:cNvSpPr>
          <p:nvPr>
            <p:ph type="title"/>
          </p:nvPr>
        </p:nvSpPr>
        <p:spPr>
          <a:xfrm>
            <a:off x="1388542" y="455362"/>
            <a:ext cx="3183457" cy="3392972"/>
          </a:xfrm>
        </p:spPr>
        <p:txBody>
          <a:bodyPr>
            <a:normAutofit fontScale="90000"/>
          </a:bodyPr>
          <a:lstStyle/>
          <a:p>
            <a:r>
              <a:rPr lang="en-KE" dirty="0"/>
              <a:t>3 bedrooms have the highest sales </a:t>
            </a:r>
          </a:p>
        </p:txBody>
      </p:sp>
      <p:graphicFrame>
        <p:nvGraphicFramePr>
          <p:cNvPr id="4" name="Content Placeholder 3">
            <a:extLst>
              <a:ext uri="{FF2B5EF4-FFF2-40B4-BE49-F238E27FC236}">
                <a16:creationId xmlns:a16="http://schemas.microsoft.com/office/drawing/2014/main" id="{5D8F68D4-9F2E-8348-8032-303C50A882AB}"/>
              </a:ext>
            </a:extLst>
          </p:cNvPr>
          <p:cNvGraphicFramePr>
            <a:graphicFrameLocks noGrp="1"/>
          </p:cNvGraphicFramePr>
          <p:nvPr>
            <p:ph idx="1"/>
            <p:extLst>
              <p:ext uri="{D42A27DB-BD31-4B8C-83A1-F6EECF244321}">
                <p14:modId xmlns:p14="http://schemas.microsoft.com/office/powerpoint/2010/main" val="3828509152"/>
              </p:ext>
            </p:extLst>
          </p:nvPr>
        </p:nvGraphicFramePr>
        <p:xfrm>
          <a:off x="5224244" y="409518"/>
          <a:ext cx="6034656" cy="56322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5376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1232E-C202-9133-578E-CA6C3D7CDA77}"/>
              </a:ext>
            </a:extLst>
          </p:cNvPr>
          <p:cNvSpPr>
            <a:spLocks noGrp="1"/>
          </p:cNvSpPr>
          <p:nvPr>
            <p:ph type="title"/>
          </p:nvPr>
        </p:nvSpPr>
        <p:spPr>
          <a:xfrm>
            <a:off x="1117600" y="455362"/>
            <a:ext cx="9486690" cy="1550419"/>
          </a:xfrm>
        </p:spPr>
        <p:txBody>
          <a:bodyPr>
            <a:normAutofit/>
          </a:bodyPr>
          <a:lstStyle/>
          <a:p>
            <a:r>
              <a:rPr lang="en-KE" dirty="0"/>
              <a:t>Regional Sales </a:t>
            </a:r>
          </a:p>
        </p:txBody>
      </p:sp>
      <mc:AlternateContent xmlns:mc="http://schemas.openxmlformats.org/markup-compatibility/2006">
        <mc:Choice xmlns:cx1="http://schemas.microsoft.com/office/drawing/2015/9/8/chartex" Requires="cx1">
          <p:graphicFrame>
            <p:nvGraphicFramePr>
              <p:cNvPr id="7" name="Content Placeholder 3">
                <a:extLst>
                  <a:ext uri="{FF2B5EF4-FFF2-40B4-BE49-F238E27FC236}">
                    <a16:creationId xmlns:a16="http://schemas.microsoft.com/office/drawing/2014/main" id="{60A38D97-A535-FE41-BB2B-B643A5F15965}"/>
                  </a:ext>
                </a:extLst>
              </p:cNvPr>
              <p:cNvGraphicFramePr>
                <a:graphicFrameLocks noGrp="1"/>
              </p:cNvGraphicFramePr>
              <p:nvPr>
                <p:ph idx="1"/>
                <p:extLst>
                  <p:ext uri="{D42A27DB-BD31-4B8C-83A1-F6EECF244321}">
                    <p14:modId xmlns:p14="http://schemas.microsoft.com/office/powerpoint/2010/main" val="1816964218"/>
                  </p:ext>
                </p:extLst>
              </p:nvPr>
            </p:nvGraphicFramePr>
            <p:xfrm>
              <a:off x="457200" y="1500188"/>
              <a:ext cx="10597896" cy="508635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7" name="Content Placeholder 3">
                <a:extLst>
                  <a:ext uri="{FF2B5EF4-FFF2-40B4-BE49-F238E27FC236}">
                    <a16:creationId xmlns:a16="http://schemas.microsoft.com/office/drawing/2014/main" id="{60A38D97-A535-FE41-BB2B-B643A5F15965}"/>
                  </a:ext>
                </a:extLst>
              </p:cNvPr>
              <p:cNvPicPr>
                <a:picLocks noGrp="1" noRot="1" noChangeAspect="1" noMove="1" noResize="1" noEditPoints="1" noAdjustHandles="1" noChangeArrowheads="1" noChangeShapeType="1"/>
              </p:cNvPicPr>
              <p:nvPr/>
            </p:nvPicPr>
            <p:blipFill>
              <a:blip r:embed="rId4"/>
              <a:stretch>
                <a:fillRect/>
              </a:stretch>
            </p:blipFill>
            <p:spPr>
              <a:xfrm>
                <a:off x="457200" y="1500188"/>
                <a:ext cx="10597896" cy="5086350"/>
              </a:xfrm>
              <a:prstGeom prst="rect">
                <a:avLst/>
              </a:prstGeom>
            </p:spPr>
          </p:pic>
        </mc:Fallback>
      </mc:AlternateContent>
    </p:spTree>
    <p:extLst>
      <p:ext uri="{BB962C8B-B14F-4D97-AF65-F5344CB8AC3E}">
        <p14:creationId xmlns:p14="http://schemas.microsoft.com/office/powerpoint/2010/main" val="341188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61EDF-E6EF-923F-866B-AB51896B81B8}"/>
              </a:ext>
            </a:extLst>
          </p:cNvPr>
          <p:cNvSpPr>
            <a:spLocks noGrp="1"/>
          </p:cNvSpPr>
          <p:nvPr>
            <p:ph type="title"/>
          </p:nvPr>
        </p:nvSpPr>
        <p:spPr>
          <a:xfrm>
            <a:off x="1587710" y="455362"/>
            <a:ext cx="9486690" cy="1550419"/>
          </a:xfrm>
        </p:spPr>
        <p:txBody>
          <a:bodyPr>
            <a:noAutofit/>
          </a:bodyPr>
          <a:lstStyle/>
          <a:p>
            <a:pPr algn="ctr"/>
            <a:r>
              <a:rPr lang="en-US" sz="3200" dirty="0"/>
              <a:t>Number of rooms': 3 bedroom and  4 bedroom have noticeably higher '</a:t>
            </a:r>
            <a:r>
              <a:rPr lang="en-US" sz="3200" dirty="0" err="1"/>
              <a:t>Landsize</a:t>
            </a:r>
            <a:r>
              <a:rPr lang="en-US" sz="3200" dirty="0"/>
              <a:t>'.</a:t>
            </a:r>
            <a:br>
              <a:rPr lang="en-US" sz="3200" dirty="0"/>
            </a:br>
            <a:endParaRPr lang="en-KE" sz="3200" dirty="0"/>
          </a:p>
        </p:txBody>
      </p:sp>
      <p:graphicFrame>
        <p:nvGraphicFramePr>
          <p:cNvPr id="7" name="Content Placeholder 3" descr="Chart type: Stacked Bar. 'Regionname': Southern Metropolitan and Northern Metropolitan have noticeably higher 'Landsize'.&#10;&#10;Description automatically generated">
            <a:extLst>
              <a:ext uri="{FF2B5EF4-FFF2-40B4-BE49-F238E27FC236}">
                <a16:creationId xmlns:a16="http://schemas.microsoft.com/office/drawing/2014/main" id="{63E18FDD-5F4F-C24D-AE89-64DAE38E0CFB}"/>
              </a:ext>
            </a:extLst>
          </p:cNvPr>
          <p:cNvGraphicFramePr>
            <a:graphicFrameLocks noGrp="1"/>
          </p:cNvGraphicFramePr>
          <p:nvPr>
            <p:ph idx="1"/>
            <p:extLst>
              <p:ext uri="{D42A27DB-BD31-4B8C-83A1-F6EECF244321}">
                <p14:modId xmlns:p14="http://schemas.microsoft.com/office/powerpoint/2010/main" val="773148"/>
              </p:ext>
            </p:extLst>
          </p:nvPr>
        </p:nvGraphicFramePr>
        <p:xfrm>
          <a:off x="1587500" y="2160588"/>
          <a:ext cx="9486900" cy="4242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2849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E5975-A2D3-381F-D4AD-290F8FC1E607}"/>
              </a:ext>
            </a:extLst>
          </p:cNvPr>
          <p:cNvSpPr>
            <a:spLocks noGrp="1"/>
          </p:cNvSpPr>
          <p:nvPr>
            <p:ph type="title"/>
          </p:nvPr>
        </p:nvSpPr>
        <p:spPr>
          <a:xfrm>
            <a:off x="1587709" y="4672977"/>
            <a:ext cx="9530945" cy="1409814"/>
          </a:xfrm>
        </p:spPr>
        <p:txBody>
          <a:bodyPr>
            <a:normAutofit fontScale="90000"/>
          </a:bodyPr>
          <a:lstStyle/>
          <a:p>
            <a:r>
              <a:rPr lang="en-US" dirty="0"/>
              <a:t>'Bathroom': 1 and 2 have noticeably higher 'Price'.</a:t>
            </a:r>
            <a:br>
              <a:rPr lang="en-US" dirty="0"/>
            </a:br>
            <a:endParaRPr lang="en-KE" dirty="0"/>
          </a:p>
        </p:txBody>
      </p:sp>
      <p:graphicFrame>
        <p:nvGraphicFramePr>
          <p:cNvPr id="19" name="Content Placeholder 3" descr="Chart type: Stacked Bar. 'Bathroom': 1 and 2 have noticeably higher 'Price'.&#10;&#10;Description automatically generated">
            <a:extLst>
              <a:ext uri="{FF2B5EF4-FFF2-40B4-BE49-F238E27FC236}">
                <a16:creationId xmlns:a16="http://schemas.microsoft.com/office/drawing/2014/main" id="{44F89662-8499-384F-B71C-C2DF4C8B9A51}"/>
              </a:ext>
            </a:extLst>
          </p:cNvPr>
          <p:cNvGraphicFramePr>
            <a:graphicFrameLocks noGrp="1"/>
          </p:cNvGraphicFramePr>
          <p:nvPr>
            <p:ph idx="1"/>
            <p:extLst>
              <p:ext uri="{D42A27DB-BD31-4B8C-83A1-F6EECF244321}">
                <p14:modId xmlns:p14="http://schemas.microsoft.com/office/powerpoint/2010/main" val="2604419708"/>
              </p:ext>
            </p:extLst>
          </p:nvPr>
        </p:nvGraphicFramePr>
        <p:xfrm>
          <a:off x="1587500" y="565154"/>
          <a:ext cx="9486900" cy="39787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5316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2770699"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B4DDD-12B9-8340-A0BE-9761BEFE68E9}"/>
              </a:ext>
            </a:extLst>
          </p:cNvPr>
          <p:cNvSpPr>
            <a:spLocks noGrp="1"/>
          </p:cNvSpPr>
          <p:nvPr>
            <p:ph type="title"/>
          </p:nvPr>
        </p:nvSpPr>
        <p:spPr>
          <a:xfrm>
            <a:off x="2628901" y="455362"/>
            <a:ext cx="9229724" cy="1550419"/>
          </a:xfrm>
        </p:spPr>
        <p:txBody>
          <a:bodyPr>
            <a:noAutofit/>
          </a:bodyPr>
          <a:lstStyle/>
          <a:p>
            <a:r>
              <a:rPr lang="en-US" sz="3200" dirty="0"/>
              <a:t>house, cottage, villa, semi, terrace accounts for the majority of 'Properties'.</a:t>
            </a:r>
            <a:br>
              <a:rPr lang="en-US" sz="3200" dirty="0"/>
            </a:br>
            <a:endParaRPr lang="en-KE" sz="3200" dirty="0"/>
          </a:p>
        </p:txBody>
      </p:sp>
      <p:sp>
        <p:nvSpPr>
          <p:cNvPr id="14"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2201993"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descr="Chart type: Doughnut. 'Type2': house, cottage, villa, semi, terrace accounts for the majority of 'Price'.&#10;&#10;Description automatically generated">
            <a:extLst>
              <a:ext uri="{FF2B5EF4-FFF2-40B4-BE49-F238E27FC236}">
                <a16:creationId xmlns:a16="http://schemas.microsoft.com/office/drawing/2014/main" id="{3CA5DBCC-6CD1-8949-ABCA-C37A572F1A33}"/>
              </a:ext>
            </a:extLst>
          </p:cNvPr>
          <p:cNvGraphicFramePr>
            <a:graphicFrameLocks noGrp="1"/>
          </p:cNvGraphicFramePr>
          <p:nvPr>
            <p:ph idx="1"/>
            <p:extLst>
              <p:ext uri="{D42A27DB-BD31-4B8C-83A1-F6EECF244321}">
                <p14:modId xmlns:p14="http://schemas.microsoft.com/office/powerpoint/2010/main" val="421813363"/>
              </p:ext>
            </p:extLst>
          </p:nvPr>
        </p:nvGraphicFramePr>
        <p:xfrm>
          <a:off x="3227898" y="1800225"/>
          <a:ext cx="8173527" cy="45931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18189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Video 19">
            <a:extLst>
              <a:ext uri="{FF2B5EF4-FFF2-40B4-BE49-F238E27FC236}">
                <a16:creationId xmlns:a16="http://schemas.microsoft.com/office/drawing/2014/main" id="{80AE6CF5-FEFA-FE46-7473-EC6B77BDEF0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80" cy="6857990"/>
          </a:xfrm>
          <a:prstGeom prst="rect">
            <a:avLst/>
          </a:prstGeom>
        </p:spPr>
      </p:pic>
      <p:sp>
        <p:nvSpPr>
          <p:cNvPr id="21"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4" name="Title 3">
            <a:extLst>
              <a:ext uri="{FF2B5EF4-FFF2-40B4-BE49-F238E27FC236}">
                <a16:creationId xmlns:a16="http://schemas.microsoft.com/office/drawing/2014/main" id="{F288339C-A802-7450-6D70-DD6457E814CD}"/>
              </a:ext>
            </a:extLst>
          </p:cNvPr>
          <p:cNvSpPr>
            <a:spLocks noGrp="1"/>
          </p:cNvSpPr>
          <p:nvPr>
            <p:ph type="ctrTitle"/>
          </p:nvPr>
        </p:nvSpPr>
        <p:spPr>
          <a:xfrm>
            <a:off x="565150" y="4642192"/>
            <a:ext cx="8393008" cy="1015663"/>
          </a:xfrm>
        </p:spPr>
        <p:txBody>
          <a:bodyPr anchor="b">
            <a:normAutofit/>
          </a:bodyPr>
          <a:lstStyle/>
          <a:p>
            <a:r>
              <a:rPr lang="en-KE" sz="5400" dirty="0"/>
              <a:t>Descriptive Statistics </a:t>
            </a:r>
          </a:p>
        </p:txBody>
      </p:sp>
      <p:sp>
        <p:nvSpPr>
          <p:cNvPr id="5" name="Subtitle 4">
            <a:extLst>
              <a:ext uri="{FF2B5EF4-FFF2-40B4-BE49-F238E27FC236}">
                <a16:creationId xmlns:a16="http://schemas.microsoft.com/office/drawing/2014/main" id="{896114AF-88AE-EDB0-6C72-ABDD5F88F025}"/>
              </a:ext>
            </a:extLst>
          </p:cNvPr>
          <p:cNvSpPr>
            <a:spLocks noGrp="1"/>
          </p:cNvSpPr>
          <p:nvPr>
            <p:ph type="subTitle" idx="1"/>
          </p:nvPr>
        </p:nvSpPr>
        <p:spPr>
          <a:xfrm>
            <a:off x="565150" y="5625445"/>
            <a:ext cx="8395223" cy="667405"/>
          </a:xfrm>
        </p:spPr>
        <p:txBody>
          <a:bodyPr>
            <a:normAutofit/>
          </a:bodyPr>
          <a:lstStyle/>
          <a:p>
            <a:endParaRPr lang="en-KE"/>
          </a:p>
        </p:txBody>
      </p:sp>
      <p:sp>
        <p:nvSpPr>
          <p:cNvPr id="22" name="Rectangle 1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1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379738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mute="1">
                <p:cTn id="12" repeatCount="indefinite" fill="hold" display="0">
                  <p:stCondLst>
                    <p:cond delay="indefinite"/>
                  </p:stCondLst>
                </p:cTn>
                <p:tgtEl>
                  <p:spTgt spid="2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4">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36">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860AF-0600-DAD3-36DD-7DBB1AFCF4E4}"/>
              </a:ext>
            </a:extLst>
          </p:cNvPr>
          <p:cNvSpPr>
            <a:spLocks noGrp="1"/>
          </p:cNvSpPr>
          <p:nvPr>
            <p:ph type="title"/>
          </p:nvPr>
        </p:nvSpPr>
        <p:spPr>
          <a:xfrm>
            <a:off x="1133856" y="283960"/>
            <a:ext cx="4726931" cy="932822"/>
          </a:xfrm>
        </p:spPr>
        <p:txBody>
          <a:bodyPr>
            <a:noAutofit/>
          </a:bodyPr>
          <a:lstStyle/>
          <a:p>
            <a:r>
              <a:rPr lang="en-GB" sz="2400" b="0" i="1" dirty="0">
                <a:effectLst/>
              </a:rPr>
              <a:t>correlation between price and number of rooms </a:t>
            </a:r>
            <a:endParaRPr lang="en-KE" sz="2400" dirty="0"/>
          </a:p>
        </p:txBody>
      </p:sp>
      <p:sp>
        <p:nvSpPr>
          <p:cNvPr id="1042" name="Content Placeholder 1029">
            <a:extLst>
              <a:ext uri="{FF2B5EF4-FFF2-40B4-BE49-F238E27FC236}">
                <a16:creationId xmlns:a16="http://schemas.microsoft.com/office/drawing/2014/main" id="{80F8F6C8-A3C3-7552-F6F9-7BF81F2DEB1E}"/>
              </a:ext>
            </a:extLst>
          </p:cNvPr>
          <p:cNvSpPr>
            <a:spLocks noGrp="1"/>
          </p:cNvSpPr>
          <p:nvPr>
            <p:ph idx="1"/>
          </p:nvPr>
        </p:nvSpPr>
        <p:spPr>
          <a:xfrm>
            <a:off x="1287672" y="1617090"/>
            <a:ext cx="4367947" cy="4212209"/>
          </a:xfrm>
        </p:spPr>
        <p:txBody>
          <a:bodyPr>
            <a:normAutofit/>
          </a:bodyPr>
          <a:lstStyle/>
          <a:p>
            <a:pPr marL="0" indent="0" algn="just">
              <a:buNone/>
            </a:pPr>
            <a:r>
              <a:rPr lang="en-GB" b="0" i="0" dirty="0">
                <a:effectLst/>
                <a:latin typeface="Inter"/>
              </a:rPr>
              <a:t>A correlation coefficient of 0.5 suggests that there is a link between price and number rooms available that is reasonably strong. The more number of rooms the higher the price, despite the fact that other factors may also impact such increases.</a:t>
            </a:r>
            <a:endParaRPr lang="en-US" dirty="0"/>
          </a:p>
        </p:txBody>
      </p:sp>
      <p:pic>
        <p:nvPicPr>
          <p:cNvPr id="1026" name="Picture 2">
            <a:extLst>
              <a:ext uri="{FF2B5EF4-FFF2-40B4-BE49-F238E27FC236}">
                <a16:creationId xmlns:a16="http://schemas.microsoft.com/office/drawing/2014/main" id="{776A66C2-D187-497F-9033-ADDE92F487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4325" y="750371"/>
            <a:ext cx="5199575" cy="519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762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BCAB-893A-ED9F-FF05-B3A76C9F64D7}"/>
              </a:ext>
            </a:extLst>
          </p:cNvPr>
          <p:cNvSpPr>
            <a:spLocks noGrp="1"/>
          </p:cNvSpPr>
          <p:nvPr>
            <p:ph type="title"/>
          </p:nvPr>
        </p:nvSpPr>
        <p:spPr/>
        <p:txBody>
          <a:bodyPr/>
          <a:lstStyle/>
          <a:p>
            <a:r>
              <a:rPr lang="en-KE" dirty="0"/>
              <a:t>Content </a:t>
            </a:r>
          </a:p>
        </p:txBody>
      </p:sp>
      <p:sp>
        <p:nvSpPr>
          <p:cNvPr id="3" name="Content Placeholder 2">
            <a:extLst>
              <a:ext uri="{FF2B5EF4-FFF2-40B4-BE49-F238E27FC236}">
                <a16:creationId xmlns:a16="http://schemas.microsoft.com/office/drawing/2014/main" id="{B31CEC01-75D4-813D-A569-0D7BD43EA50D}"/>
              </a:ext>
            </a:extLst>
          </p:cNvPr>
          <p:cNvSpPr>
            <a:spLocks noGrp="1"/>
          </p:cNvSpPr>
          <p:nvPr>
            <p:ph sz="half" idx="1"/>
          </p:nvPr>
        </p:nvSpPr>
        <p:spPr/>
        <p:txBody>
          <a:bodyPr>
            <a:normAutofit lnSpcReduction="10000"/>
          </a:bodyPr>
          <a:lstStyle/>
          <a:p>
            <a:r>
              <a:rPr lang="en-KE" sz="1800" b="1" dirty="0">
                <a:effectLst/>
                <a:latin typeface="Calibri" panose="020F0502020204030204" pitchFamily="34" charset="0"/>
                <a:ea typeface="Calibri" panose="020F0502020204030204" pitchFamily="34" charset="0"/>
                <a:cs typeface="Times New Roman" panose="02020603050405020304" pitchFamily="18" charset="0"/>
              </a:rPr>
              <a:t>Melbourne Housing Snapshot </a:t>
            </a:r>
            <a:endParaRPr lang="en-KE" sz="1800" dirty="0">
              <a:effectLst/>
              <a:latin typeface="Calibri" panose="020F0502020204030204" pitchFamily="34" charset="0"/>
              <a:ea typeface="Calibri" panose="020F0502020204030204" pitchFamily="34" charset="0"/>
              <a:cs typeface="Times New Roman" panose="02020603050405020304" pitchFamily="18" charset="0"/>
            </a:endParaRPr>
          </a:p>
          <a:p>
            <a:r>
              <a:rPr lang="en-KE" sz="1800" b="1" dirty="0">
                <a:effectLst/>
                <a:latin typeface="Calibri" panose="020F0502020204030204" pitchFamily="34" charset="0"/>
                <a:ea typeface="Calibri" panose="020F0502020204030204" pitchFamily="34" charset="0"/>
                <a:cs typeface="Times New Roman" panose="02020603050405020304" pitchFamily="18" charset="0"/>
              </a:rPr>
              <a:t>Content </a:t>
            </a:r>
            <a:endParaRPr lang="en-KE" sz="1800" dirty="0">
              <a:effectLst/>
              <a:latin typeface="Calibri" panose="020F0502020204030204" pitchFamily="34" charset="0"/>
              <a:ea typeface="Calibri" panose="020F0502020204030204" pitchFamily="34" charset="0"/>
              <a:cs typeface="Times New Roman" panose="02020603050405020304" pitchFamily="18" charset="0"/>
            </a:endParaRPr>
          </a:p>
          <a:p>
            <a:r>
              <a:rPr lang="en-KE" sz="1800" b="1" dirty="0">
                <a:effectLst/>
                <a:latin typeface="Calibri" panose="020F0502020204030204" pitchFamily="34" charset="0"/>
                <a:ea typeface="Calibri" panose="020F0502020204030204" pitchFamily="34" charset="0"/>
                <a:cs typeface="Times New Roman" panose="02020603050405020304" pitchFamily="18" charset="0"/>
              </a:rPr>
              <a:t>ASK</a:t>
            </a:r>
            <a:endParaRPr lang="en-KE" sz="1800" dirty="0">
              <a:effectLst/>
              <a:latin typeface="Calibri" panose="020F0502020204030204" pitchFamily="34" charset="0"/>
              <a:ea typeface="Calibri" panose="020F0502020204030204" pitchFamily="34" charset="0"/>
              <a:cs typeface="Times New Roman" panose="02020603050405020304" pitchFamily="18" charset="0"/>
            </a:endParaRPr>
          </a:p>
          <a:p>
            <a:r>
              <a:rPr lang="en-KE" sz="1800" b="1" dirty="0">
                <a:effectLst/>
                <a:latin typeface="Calibri" panose="020F0502020204030204" pitchFamily="34" charset="0"/>
                <a:ea typeface="Calibri" panose="020F0502020204030204" pitchFamily="34" charset="0"/>
                <a:cs typeface="Times New Roman" panose="02020603050405020304" pitchFamily="18" charset="0"/>
              </a:rPr>
              <a:t>Prepare Data </a:t>
            </a:r>
            <a:endParaRPr lang="en-KE" sz="1800" dirty="0">
              <a:effectLst/>
              <a:latin typeface="Calibri" panose="020F0502020204030204" pitchFamily="34" charset="0"/>
              <a:ea typeface="Calibri" panose="020F0502020204030204" pitchFamily="34" charset="0"/>
              <a:cs typeface="Times New Roman" panose="02020603050405020304" pitchFamily="18" charset="0"/>
            </a:endParaRPr>
          </a:p>
          <a:p>
            <a:pPr marL="971550" lvl="2" indent="-285750"/>
            <a:r>
              <a:rPr lang="en-KE" sz="1600" b="1" dirty="0">
                <a:effectLst/>
                <a:latin typeface="Calibri" panose="020F0502020204030204" pitchFamily="34" charset="0"/>
                <a:ea typeface="Calibri" panose="020F0502020204030204" pitchFamily="34" charset="0"/>
                <a:cs typeface="Times New Roman" panose="02020603050405020304" pitchFamily="18" charset="0"/>
              </a:rPr>
              <a:t>About the data</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971550" lvl="2" indent="-285750"/>
            <a:r>
              <a:rPr lang="en-KE" sz="1600" b="1" dirty="0">
                <a:effectLst/>
                <a:latin typeface="Calibri" panose="020F0502020204030204" pitchFamily="34" charset="0"/>
                <a:ea typeface="Calibri" panose="020F0502020204030204" pitchFamily="34" charset="0"/>
                <a:cs typeface="Times New Roman" panose="02020603050405020304" pitchFamily="18" charset="0"/>
              </a:rPr>
              <a:t>Data sources and structure</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971550" lvl="2" indent="-285750"/>
            <a:r>
              <a:rPr lang="en-US" sz="1600" b="1" dirty="0">
                <a:effectLst/>
                <a:latin typeface="Calibri" panose="020F0502020204030204" pitchFamily="34" charset="0"/>
                <a:ea typeface="Calibri" panose="020F0502020204030204" pitchFamily="34" charset="0"/>
                <a:cs typeface="Times New Roman" panose="02020603050405020304" pitchFamily="18" charset="0"/>
              </a:rPr>
              <a:t>Metadata</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r>
              <a:rPr lang="en-KE" sz="1800" b="1" dirty="0">
                <a:effectLst/>
                <a:latin typeface="Calibri" panose="020F0502020204030204" pitchFamily="34" charset="0"/>
                <a:ea typeface="Calibri" panose="020F0502020204030204" pitchFamily="34" charset="0"/>
                <a:cs typeface="Times New Roman" panose="02020603050405020304" pitchFamily="18" charset="0"/>
              </a:rPr>
              <a:t>Process </a:t>
            </a:r>
            <a:endParaRPr lang="en-K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KE" dirty="0"/>
          </a:p>
        </p:txBody>
      </p:sp>
      <p:sp>
        <p:nvSpPr>
          <p:cNvPr id="4" name="Content Placeholder 3">
            <a:extLst>
              <a:ext uri="{FF2B5EF4-FFF2-40B4-BE49-F238E27FC236}">
                <a16:creationId xmlns:a16="http://schemas.microsoft.com/office/drawing/2014/main" id="{051807C5-5FBA-AD2E-4BA6-0B71217CA8CF}"/>
              </a:ext>
            </a:extLst>
          </p:cNvPr>
          <p:cNvSpPr>
            <a:spLocks noGrp="1"/>
          </p:cNvSpPr>
          <p:nvPr>
            <p:ph sz="half" idx="2"/>
          </p:nvPr>
        </p:nvSpPr>
        <p:spPr/>
        <p:txBody>
          <a:bodyPr>
            <a:normAutofit lnSpcReduction="10000"/>
          </a:bodyPr>
          <a:lstStyle/>
          <a:p>
            <a:r>
              <a:rPr lang="en-KE" sz="1600" b="1" dirty="0">
                <a:effectLst/>
                <a:latin typeface="Calibri" panose="020F0502020204030204" pitchFamily="34" charset="0"/>
                <a:ea typeface="Calibri" panose="020F0502020204030204" pitchFamily="34" charset="0"/>
                <a:cs typeface="Times New Roman" panose="02020603050405020304" pitchFamily="18" charset="0"/>
              </a:rPr>
              <a:t>Analyse</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r>
              <a:rPr lang="en-US" sz="1600" b="1" dirty="0">
                <a:effectLst/>
                <a:latin typeface="Calibri" panose="020F0502020204030204" pitchFamily="34" charset="0"/>
                <a:ea typeface="Calibri" panose="020F0502020204030204" pitchFamily="34" charset="0"/>
                <a:cs typeface="Times New Roman" panose="02020603050405020304" pitchFamily="18" charset="0"/>
              </a:rPr>
              <a:t>Housing data Visualization</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r>
              <a:rPr lang="en-KE" sz="1600" b="1" dirty="0">
                <a:effectLst/>
                <a:latin typeface="Calibri" panose="020F0502020204030204" pitchFamily="34" charset="0"/>
                <a:ea typeface="Calibri" panose="020F0502020204030204" pitchFamily="34" charset="0"/>
                <a:cs typeface="Times New Roman" panose="02020603050405020304" pitchFamily="18" charset="0"/>
              </a:rPr>
              <a:t>Housing Sales </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r>
              <a:rPr lang="en-KE" sz="1600" b="1" dirty="0">
                <a:effectLst/>
                <a:latin typeface="Calibri" panose="020F0502020204030204" pitchFamily="34" charset="0"/>
                <a:ea typeface="Calibri" panose="020F0502020204030204" pitchFamily="34" charset="0"/>
                <a:cs typeface="Times New Roman" panose="02020603050405020304" pitchFamily="18" charset="0"/>
              </a:rPr>
              <a:t>Sales Description</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r>
              <a:rPr lang="en-KE" sz="1600" b="1" dirty="0">
                <a:effectLst/>
                <a:latin typeface="Calibri" panose="020F0502020204030204" pitchFamily="34" charset="0"/>
                <a:ea typeface="Calibri" panose="020F0502020204030204" pitchFamily="34" charset="0"/>
                <a:cs typeface="Times New Roman" panose="02020603050405020304" pitchFamily="18" charset="0"/>
              </a:rPr>
              <a:t>3 bedrooms have the highest sales </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r>
              <a:rPr lang="en-KE" sz="1600" b="1" dirty="0">
                <a:effectLst/>
                <a:latin typeface="Calibri" panose="020F0502020204030204" pitchFamily="34" charset="0"/>
                <a:ea typeface="Calibri" panose="020F0502020204030204" pitchFamily="34" charset="0"/>
                <a:cs typeface="Times New Roman" panose="02020603050405020304" pitchFamily="18" charset="0"/>
              </a:rPr>
              <a:t>Regional Sales </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r>
              <a:rPr lang="en-US" sz="1600" b="1" dirty="0">
                <a:effectLst/>
                <a:latin typeface="Calibri" panose="020F0502020204030204" pitchFamily="34" charset="0"/>
                <a:ea typeface="Calibri" panose="020F0502020204030204" pitchFamily="34" charset="0"/>
                <a:cs typeface="Times New Roman" panose="02020603050405020304" pitchFamily="18" charset="0"/>
              </a:rPr>
              <a:t>Land size</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r>
              <a:rPr lang="en-US" sz="1600" b="1" dirty="0">
                <a:effectLst/>
                <a:latin typeface="Calibri" panose="020F0502020204030204" pitchFamily="34" charset="0"/>
                <a:ea typeface="Calibri" panose="020F0502020204030204" pitchFamily="34" charset="0"/>
                <a:cs typeface="Times New Roman" panose="02020603050405020304" pitchFamily="18" charset="0"/>
              </a:rPr>
              <a:t>Bathroom.</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r>
              <a:rPr lang="en-US" sz="1600" b="1" dirty="0">
                <a:effectLst/>
                <a:latin typeface="Calibri" panose="020F0502020204030204" pitchFamily="34" charset="0"/>
                <a:ea typeface="Calibri" panose="020F0502020204030204" pitchFamily="34" charset="0"/>
                <a:cs typeface="Times New Roman" panose="02020603050405020304" pitchFamily="18" charset="0"/>
              </a:rPr>
              <a:t>Properties.</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r>
              <a:rPr lang="en-KE" sz="1600" b="1" dirty="0">
                <a:effectLst/>
                <a:latin typeface="Calibri" panose="020F0502020204030204" pitchFamily="34" charset="0"/>
                <a:ea typeface="Calibri" panose="020F0502020204030204" pitchFamily="34" charset="0"/>
                <a:cs typeface="Times New Roman" panose="02020603050405020304" pitchFamily="18" charset="0"/>
              </a:rPr>
              <a:t>Descriptive Statistics </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r>
              <a:rPr lang="en-KE" sz="1600" b="1" dirty="0">
                <a:effectLst/>
                <a:latin typeface="Calibri" panose="020F0502020204030204" pitchFamily="34" charset="0"/>
                <a:ea typeface="Calibri" panose="020F0502020204030204" pitchFamily="34" charset="0"/>
                <a:cs typeface="Times New Roman" panose="02020603050405020304" pitchFamily="18" charset="0"/>
              </a:rPr>
              <a:t>Trend</a:t>
            </a:r>
            <a:endParaRPr lang="en-KE"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KE" sz="2800" dirty="0"/>
          </a:p>
        </p:txBody>
      </p:sp>
    </p:spTree>
    <p:extLst>
      <p:ext uri="{BB962C8B-B14F-4D97-AF65-F5344CB8AC3E}">
        <p14:creationId xmlns:p14="http://schemas.microsoft.com/office/powerpoint/2010/main" val="2653559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BCE30C-A758-45EC-60AC-06BEBADEC4FF}"/>
              </a:ext>
            </a:extLst>
          </p:cNvPr>
          <p:cNvSpPr>
            <a:spLocks noGrp="1"/>
          </p:cNvSpPr>
          <p:nvPr>
            <p:ph type="title"/>
          </p:nvPr>
        </p:nvSpPr>
        <p:spPr>
          <a:xfrm>
            <a:off x="576072" y="455362"/>
            <a:ext cx="3603625" cy="1550419"/>
          </a:xfrm>
        </p:spPr>
        <p:txBody>
          <a:bodyPr>
            <a:normAutofit/>
          </a:bodyPr>
          <a:lstStyle/>
          <a:p>
            <a:r>
              <a:rPr lang="en-KE" dirty="0"/>
              <a:t>Trend</a:t>
            </a:r>
          </a:p>
        </p:txBody>
      </p:sp>
      <p:sp>
        <p:nvSpPr>
          <p:cNvPr id="3" name="Content Placeholder 2">
            <a:extLst>
              <a:ext uri="{FF2B5EF4-FFF2-40B4-BE49-F238E27FC236}">
                <a16:creationId xmlns:a16="http://schemas.microsoft.com/office/drawing/2014/main" id="{A040CF43-B67D-EA6B-44E3-CACF517C7692}"/>
              </a:ext>
            </a:extLst>
          </p:cNvPr>
          <p:cNvSpPr>
            <a:spLocks noGrp="1"/>
          </p:cNvSpPr>
          <p:nvPr>
            <p:ph idx="1"/>
          </p:nvPr>
        </p:nvSpPr>
        <p:spPr>
          <a:xfrm>
            <a:off x="576072" y="2160016"/>
            <a:ext cx="3603625" cy="3926152"/>
          </a:xfrm>
        </p:spPr>
        <p:txBody>
          <a:bodyPr>
            <a:normAutofit/>
          </a:bodyPr>
          <a:lstStyle/>
          <a:p>
            <a:pPr>
              <a:lnSpc>
                <a:spcPct val="100000"/>
              </a:lnSpc>
            </a:pPr>
            <a:r>
              <a:rPr lang="en-GB" sz="1900"/>
              <a:t>Southern Metropolitan has achieved the most sales, indicating that people adore living there. Houses, cottages, villas, semi-detached homes, and terraces are better real estate investments than apartments and commercial buildings, which have seen relatively low sales growth over the years.</a:t>
            </a:r>
            <a:endParaRPr lang="en-KE" sz="1900"/>
          </a:p>
        </p:txBody>
      </p:sp>
      <p:pic>
        <p:nvPicPr>
          <p:cNvPr id="26" name="Picture 14" descr="Houses in an area">
            <a:extLst>
              <a:ext uri="{FF2B5EF4-FFF2-40B4-BE49-F238E27FC236}">
                <a16:creationId xmlns:a16="http://schemas.microsoft.com/office/drawing/2014/main" id="{302E9F9F-1ED2-701F-3006-CDEE80CBD634}"/>
              </a:ext>
            </a:extLst>
          </p:cNvPr>
          <p:cNvPicPr>
            <a:picLocks noChangeAspect="1"/>
          </p:cNvPicPr>
          <p:nvPr/>
        </p:nvPicPr>
        <p:blipFill rotWithShape="1">
          <a:blip r:embed="rId3"/>
          <a:srcRect l="9020" r="18529" b="-1"/>
          <a:stretch/>
        </p:blipFill>
        <p:spPr>
          <a:xfrm>
            <a:off x="4748403" y="10"/>
            <a:ext cx="7443597" cy="6857990"/>
          </a:xfrm>
          <a:prstGeom prst="rect">
            <a:avLst/>
          </a:prstGeom>
        </p:spPr>
      </p:pic>
      <p:sp>
        <p:nvSpPr>
          <p:cNvPr id="27" name="Rectangle 2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54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CA011-0916-F7CD-E6D6-BE7FD7504629}"/>
              </a:ext>
            </a:extLst>
          </p:cNvPr>
          <p:cNvSpPr>
            <a:spLocks noGrp="1"/>
          </p:cNvSpPr>
          <p:nvPr>
            <p:ph type="ctrTitle"/>
          </p:nvPr>
        </p:nvSpPr>
        <p:spPr>
          <a:xfrm>
            <a:off x="1777321" y="4309024"/>
            <a:ext cx="9677833" cy="1134452"/>
          </a:xfrm>
        </p:spPr>
        <p:txBody>
          <a:bodyPr anchor="ctr">
            <a:normAutofit/>
          </a:bodyPr>
          <a:lstStyle/>
          <a:p>
            <a:pPr algn="ctr"/>
            <a:r>
              <a:rPr lang="en-KE" dirty="0"/>
              <a:t>ASK</a:t>
            </a:r>
          </a:p>
        </p:txBody>
      </p:sp>
      <p:sp>
        <p:nvSpPr>
          <p:cNvPr id="3" name="Content Placeholder 2">
            <a:extLst>
              <a:ext uri="{FF2B5EF4-FFF2-40B4-BE49-F238E27FC236}">
                <a16:creationId xmlns:a16="http://schemas.microsoft.com/office/drawing/2014/main" id="{0E08E6C2-7419-3AEE-392A-1B7C4B44CCDE}"/>
              </a:ext>
            </a:extLst>
          </p:cNvPr>
          <p:cNvSpPr>
            <a:spLocks noGrp="1"/>
          </p:cNvSpPr>
          <p:nvPr>
            <p:ph type="subTitle" idx="1"/>
          </p:nvPr>
        </p:nvSpPr>
        <p:spPr>
          <a:xfrm>
            <a:off x="1777321" y="5455664"/>
            <a:ext cx="9677834" cy="613921"/>
          </a:xfrm>
        </p:spPr>
        <p:txBody>
          <a:bodyPr>
            <a:normAutofit/>
          </a:bodyPr>
          <a:lstStyle/>
          <a:p>
            <a:pPr marL="0" indent="0" algn="ctr">
              <a:buNone/>
            </a:pPr>
            <a:r>
              <a:rPr lang="en-GB" dirty="0">
                <a:latin typeface="Inter"/>
              </a:rPr>
              <a:t>F</a:t>
            </a:r>
            <a:r>
              <a:rPr lang="en-GB" b="0" i="0" dirty="0">
                <a:effectLst/>
                <a:latin typeface="Inter"/>
              </a:rPr>
              <a:t>ind the insight or predict the next big trend</a:t>
            </a:r>
            <a:endParaRPr lang="en-KE"/>
          </a:p>
        </p:txBody>
      </p:sp>
      <p:pic>
        <p:nvPicPr>
          <p:cNvPr id="7" name="Graphic 6" descr="Question mark">
            <a:extLst>
              <a:ext uri="{FF2B5EF4-FFF2-40B4-BE49-F238E27FC236}">
                <a16:creationId xmlns:a16="http://schemas.microsoft.com/office/drawing/2014/main" id="{1CBF8B7C-F14B-8D1F-756B-C794C3C720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6749" y="627797"/>
            <a:ext cx="3238979" cy="3238979"/>
          </a:xfrm>
          <a:prstGeom prst="rect">
            <a:avLst/>
          </a:prstGeom>
        </p:spPr>
      </p:pic>
    </p:spTree>
    <p:extLst>
      <p:ext uri="{BB962C8B-B14F-4D97-AF65-F5344CB8AC3E}">
        <p14:creationId xmlns:p14="http://schemas.microsoft.com/office/powerpoint/2010/main" val="3443792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772DE-A47D-FFB4-1478-513199F4187C}"/>
              </a:ext>
            </a:extLst>
          </p:cNvPr>
          <p:cNvSpPr>
            <a:spLocks noGrp="1"/>
          </p:cNvSpPr>
          <p:nvPr>
            <p:ph type="title"/>
          </p:nvPr>
        </p:nvSpPr>
        <p:spPr>
          <a:xfrm>
            <a:off x="1117600" y="455362"/>
            <a:ext cx="9486690" cy="1550419"/>
          </a:xfrm>
        </p:spPr>
        <p:txBody>
          <a:bodyPr>
            <a:normAutofit/>
          </a:bodyPr>
          <a:lstStyle/>
          <a:p>
            <a:pPr algn="ctr"/>
            <a:r>
              <a:rPr lang="en-KE" dirty="0"/>
              <a:t>Prepare Data </a:t>
            </a:r>
          </a:p>
        </p:txBody>
      </p:sp>
      <p:graphicFrame>
        <p:nvGraphicFramePr>
          <p:cNvPr id="5" name="Content Placeholder 2">
            <a:extLst>
              <a:ext uri="{FF2B5EF4-FFF2-40B4-BE49-F238E27FC236}">
                <a16:creationId xmlns:a16="http://schemas.microsoft.com/office/drawing/2014/main" id="{A86AC9D9-0202-27CE-6443-433C87E1E8E0}"/>
              </a:ext>
            </a:extLst>
          </p:cNvPr>
          <p:cNvGraphicFramePr>
            <a:graphicFrameLocks noGrp="1"/>
          </p:cNvGraphicFramePr>
          <p:nvPr>
            <p:ph idx="1"/>
            <p:extLst>
              <p:ext uri="{D42A27DB-BD31-4B8C-83A1-F6EECF244321}">
                <p14:modId xmlns:p14="http://schemas.microsoft.com/office/powerpoint/2010/main" val="756943996"/>
              </p:ext>
            </p:extLst>
          </p:nvPr>
        </p:nvGraphicFramePr>
        <p:xfrm>
          <a:off x="1124456" y="2194178"/>
          <a:ext cx="9528584" cy="3898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985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D40D60-A371-3746-AE79-A8A0DA64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5EC29A-9786-924D-875A-91FAF9B1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0A64D-6AF3-0CE7-7437-5BA7005A3167}"/>
              </a:ext>
            </a:extLst>
          </p:cNvPr>
          <p:cNvSpPr>
            <a:spLocks noGrp="1"/>
          </p:cNvSpPr>
          <p:nvPr>
            <p:ph type="title"/>
          </p:nvPr>
        </p:nvSpPr>
        <p:spPr>
          <a:xfrm>
            <a:off x="1777323" y="4243241"/>
            <a:ext cx="3853829" cy="1849586"/>
          </a:xfrm>
        </p:spPr>
        <p:txBody>
          <a:bodyPr>
            <a:normAutofit/>
          </a:bodyPr>
          <a:lstStyle/>
          <a:p>
            <a:r>
              <a:rPr lang="en-KE" dirty="0"/>
              <a:t>About the data</a:t>
            </a:r>
          </a:p>
        </p:txBody>
      </p:sp>
      <p:sp>
        <p:nvSpPr>
          <p:cNvPr id="9" name="Content Placeholder 8">
            <a:extLst>
              <a:ext uri="{FF2B5EF4-FFF2-40B4-BE49-F238E27FC236}">
                <a16:creationId xmlns:a16="http://schemas.microsoft.com/office/drawing/2014/main" id="{7069FD8D-D0FD-C9F7-FA0F-7F4D48FFFBCF}"/>
              </a:ext>
            </a:extLst>
          </p:cNvPr>
          <p:cNvSpPr>
            <a:spLocks noGrp="1"/>
          </p:cNvSpPr>
          <p:nvPr>
            <p:ph idx="1"/>
          </p:nvPr>
        </p:nvSpPr>
        <p:spPr>
          <a:xfrm>
            <a:off x="6155705" y="700088"/>
            <a:ext cx="5264729" cy="5386079"/>
          </a:xfrm>
        </p:spPr>
        <p:txBody>
          <a:bodyPr anchor="ctr">
            <a:normAutofit/>
          </a:bodyPr>
          <a:lstStyle/>
          <a:p>
            <a:pPr marL="0" indent="0" algn="just">
              <a:lnSpc>
                <a:spcPct val="150000"/>
              </a:lnSpc>
              <a:buNone/>
            </a:pPr>
            <a:r>
              <a:rPr lang="en-GB" dirty="0"/>
              <a:t>This information was compiled by Tony Pino from publicly accessible results released weekly on </a:t>
            </a:r>
            <a:r>
              <a:rPr lang="en-GB" dirty="0" err="1"/>
              <a:t>Domain.com.au</a:t>
            </a:r>
            <a:r>
              <a:rPr lang="en-GB" dirty="0"/>
              <a:t>. Now it's up to you to do data analysis wizardry, since he's done his part. The information contains Address, Type of Real Estate, Suburb, Method of Selling, Rooms, Price, Real Estate Agent, Date of Sale, and distance from the Central Business District.</a:t>
            </a:r>
            <a:endParaRPr lang="en-KE" dirty="0"/>
          </a:p>
          <a:p>
            <a:pPr marL="0" indent="0">
              <a:buNone/>
            </a:pPr>
            <a:endParaRPr lang="en-US" dirty="0"/>
          </a:p>
        </p:txBody>
      </p:sp>
      <p:sp>
        <p:nvSpPr>
          <p:cNvPr id="6" name="Rectangle 5" descr="Bar chart">
            <a:extLst>
              <a:ext uri="{FF2B5EF4-FFF2-40B4-BE49-F238E27FC236}">
                <a16:creationId xmlns:a16="http://schemas.microsoft.com/office/drawing/2014/main" id="{73316E32-B281-622F-42B3-94469D26CE78}"/>
              </a:ext>
            </a:extLst>
          </p:cNvPr>
          <p:cNvSpPr/>
          <p:nvPr/>
        </p:nvSpPr>
        <p:spPr>
          <a:xfrm>
            <a:off x="1887471" y="919179"/>
            <a:ext cx="2898841" cy="260189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6335392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3" name="Rectangle 42">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E79E1F9-D9EB-B52D-B4EA-0E064BFF29A6}"/>
              </a:ext>
            </a:extLst>
          </p:cNvPr>
          <p:cNvSpPr>
            <a:spLocks noGrp="1"/>
          </p:cNvSpPr>
          <p:nvPr>
            <p:ph type="title"/>
          </p:nvPr>
        </p:nvSpPr>
        <p:spPr>
          <a:xfrm>
            <a:off x="5224244" y="455362"/>
            <a:ext cx="6402596" cy="1550419"/>
          </a:xfrm>
        </p:spPr>
        <p:txBody>
          <a:bodyPr>
            <a:normAutofit/>
          </a:bodyPr>
          <a:lstStyle/>
          <a:p>
            <a:r>
              <a:rPr lang="en-KE" dirty="0"/>
              <a:t>Data sources and structure</a:t>
            </a:r>
          </a:p>
        </p:txBody>
      </p:sp>
      <p:sp>
        <p:nvSpPr>
          <p:cNvPr id="36" name="Content Placeholder 35">
            <a:extLst>
              <a:ext uri="{FF2B5EF4-FFF2-40B4-BE49-F238E27FC236}">
                <a16:creationId xmlns:a16="http://schemas.microsoft.com/office/drawing/2014/main" id="{94A5DEFE-E3B4-3469-DD31-AE717BD8DB69}"/>
              </a:ext>
            </a:extLst>
          </p:cNvPr>
          <p:cNvSpPr>
            <a:spLocks noGrp="1"/>
          </p:cNvSpPr>
          <p:nvPr>
            <p:ph idx="1"/>
          </p:nvPr>
        </p:nvSpPr>
        <p:spPr>
          <a:xfrm>
            <a:off x="5224244" y="2160016"/>
            <a:ext cx="6402596" cy="3926152"/>
          </a:xfrm>
        </p:spPr>
        <p:txBody>
          <a:bodyPr>
            <a:normAutofit/>
          </a:bodyPr>
          <a:lstStyle/>
          <a:p>
            <a:pPr marL="0" indent="0">
              <a:buNone/>
            </a:pPr>
            <a:r>
              <a:rPr lang="en-US" dirty="0"/>
              <a:t>The data was obtained from </a:t>
            </a:r>
            <a:r>
              <a:rPr lang="en-US" dirty="0" err="1"/>
              <a:t>DanB's</a:t>
            </a:r>
            <a:r>
              <a:rPr lang="en-US" dirty="0"/>
              <a:t> posting on </a:t>
            </a:r>
            <a:r>
              <a:rPr lang="en-US" dirty="0" err="1"/>
              <a:t>Kaggle.com</a:t>
            </a:r>
            <a:r>
              <a:rPr lang="en-US" dirty="0"/>
              <a:t> and was licensed by </a:t>
            </a:r>
            <a:r>
              <a:rPr lang="en-GB" b="0" i="0" u="none" strike="noStrike" dirty="0">
                <a:solidFill>
                  <a:srgbClr val="202124"/>
                </a:solidFill>
                <a:effectLst/>
                <a:latin typeface="Inter"/>
                <a:hlinkClick r:id="rId3"/>
              </a:rPr>
              <a:t>CC BY-NC-SA 4.0</a:t>
            </a:r>
            <a:endParaRPr lang="en-GB" b="0" i="0" u="none" strike="noStrike" dirty="0">
              <a:solidFill>
                <a:srgbClr val="202124"/>
              </a:solidFill>
              <a:effectLst/>
              <a:latin typeface="Inter"/>
            </a:endParaRPr>
          </a:p>
          <a:p>
            <a:pPr marL="0" indent="0">
              <a:buNone/>
            </a:pPr>
            <a:r>
              <a:rPr lang="en-GB" b="0" i="0" dirty="0">
                <a:effectLst/>
                <a:latin typeface="Inter"/>
              </a:rPr>
              <a:t>This is intended as a static (unchanging) snapshot of </a:t>
            </a:r>
            <a:r>
              <a:rPr lang="en-GB" b="0" i="0" u="none" strike="noStrike" dirty="0">
                <a:solidFill>
                  <a:srgbClr val="008ABC"/>
                </a:solidFill>
                <a:effectLst/>
                <a:latin typeface="Inter"/>
              </a:rPr>
              <a:t> https://</a:t>
            </a:r>
            <a:r>
              <a:rPr lang="en-GB" b="0" i="0" u="none" strike="noStrike" dirty="0" err="1">
                <a:solidFill>
                  <a:srgbClr val="008ABC"/>
                </a:solidFill>
                <a:effectLst/>
                <a:latin typeface="Inter"/>
              </a:rPr>
              <a:t>www.kaggle.com</a:t>
            </a:r>
            <a:r>
              <a:rPr lang="en-GB" b="0" i="0" u="none" strike="noStrike" dirty="0">
                <a:solidFill>
                  <a:srgbClr val="008ABC"/>
                </a:solidFill>
                <a:effectLst/>
                <a:latin typeface="Inter"/>
              </a:rPr>
              <a:t>/datasets/</a:t>
            </a:r>
            <a:r>
              <a:rPr lang="en-GB" b="0" i="0" u="none" strike="noStrike" dirty="0" err="1">
                <a:solidFill>
                  <a:srgbClr val="008ABC"/>
                </a:solidFill>
                <a:effectLst/>
                <a:latin typeface="Inter"/>
              </a:rPr>
              <a:t>dansbecker</a:t>
            </a:r>
            <a:r>
              <a:rPr lang="en-GB" b="0" i="0" u="none" strike="noStrike" dirty="0">
                <a:solidFill>
                  <a:srgbClr val="008ABC"/>
                </a:solidFill>
                <a:effectLst/>
                <a:latin typeface="Inter"/>
              </a:rPr>
              <a:t>/</a:t>
            </a:r>
            <a:r>
              <a:rPr lang="en-GB" b="0" i="0" u="none" strike="noStrike" dirty="0" err="1">
                <a:solidFill>
                  <a:srgbClr val="008ABC"/>
                </a:solidFill>
                <a:effectLst/>
                <a:latin typeface="Inter"/>
              </a:rPr>
              <a:t>melbourne-housing-snapshot?select</a:t>
            </a:r>
            <a:r>
              <a:rPr lang="en-GB" b="0" i="0" u="none" strike="noStrike" dirty="0">
                <a:solidFill>
                  <a:srgbClr val="008ABC"/>
                </a:solidFill>
                <a:effectLst/>
                <a:latin typeface="Inter"/>
              </a:rPr>
              <a:t>=</a:t>
            </a:r>
            <a:r>
              <a:rPr lang="en-GB" b="0" i="0" u="none" strike="noStrike" dirty="0" err="1">
                <a:solidFill>
                  <a:srgbClr val="008ABC"/>
                </a:solidFill>
                <a:effectLst/>
                <a:latin typeface="Inter"/>
              </a:rPr>
              <a:t>melb_data.csv</a:t>
            </a:r>
            <a:r>
              <a:rPr lang="en-GB" b="0" i="0" dirty="0">
                <a:effectLst/>
                <a:latin typeface="Inter"/>
              </a:rPr>
              <a:t>. It was created 2019. Additionally, homes with no Price have been removed.</a:t>
            </a:r>
            <a:r>
              <a:rPr lang="en-GB" b="0" i="0" u="none" strike="noStrike" dirty="0">
                <a:solidFill>
                  <a:srgbClr val="202124"/>
                </a:solidFill>
                <a:effectLst/>
                <a:latin typeface="Inter"/>
              </a:rPr>
              <a:t>.</a:t>
            </a:r>
          </a:p>
          <a:p>
            <a:pPr marL="0" indent="0" algn="just">
              <a:buNone/>
            </a:pPr>
            <a:r>
              <a:rPr lang="en-GB" dirty="0">
                <a:latin typeface="Inter"/>
              </a:rPr>
              <a:t>The data was presented in csv which allows data to be saved in a tabular format.</a:t>
            </a:r>
            <a:r>
              <a:rPr lang="en-US" dirty="0"/>
              <a:t> </a:t>
            </a:r>
          </a:p>
        </p:txBody>
      </p:sp>
      <p:pic>
        <p:nvPicPr>
          <p:cNvPr id="8" name="Content Placeholder 7" descr="Database with solid fill">
            <a:extLst>
              <a:ext uri="{FF2B5EF4-FFF2-40B4-BE49-F238E27FC236}">
                <a16:creationId xmlns:a16="http://schemas.microsoft.com/office/drawing/2014/main" id="{D668D077-4A37-49FF-3D7E-39A4E1DEBB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8542" y="895990"/>
            <a:ext cx="2780018" cy="2780018"/>
          </a:xfrm>
          <a:prstGeom prst="rect">
            <a:avLst/>
          </a:prstGeom>
        </p:spPr>
      </p:pic>
    </p:spTree>
    <p:extLst>
      <p:ext uri="{BB962C8B-B14F-4D97-AF65-F5344CB8AC3E}">
        <p14:creationId xmlns:p14="http://schemas.microsoft.com/office/powerpoint/2010/main" val="1960857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Rectangle 29">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4474BB4-A104-B368-D5D0-E66827793D6F}"/>
              </a:ext>
            </a:extLst>
          </p:cNvPr>
          <p:cNvSpPr>
            <a:spLocks noGrp="1"/>
          </p:cNvSpPr>
          <p:nvPr>
            <p:ph type="title"/>
          </p:nvPr>
        </p:nvSpPr>
        <p:spPr>
          <a:xfrm>
            <a:off x="758952" y="455613"/>
            <a:ext cx="4767031" cy="1549400"/>
          </a:xfrm>
        </p:spPr>
        <p:txBody>
          <a:bodyPr vert="horz" lIns="91440" tIns="45720" rIns="91440" bIns="45720" rtlCol="0" anchor="t">
            <a:normAutofit/>
          </a:bodyPr>
          <a:lstStyle/>
          <a:p>
            <a:r>
              <a:rPr lang="en-US" b="1" kern="1200" dirty="0">
                <a:solidFill>
                  <a:schemeClr val="accent4"/>
                </a:solidFill>
                <a:latin typeface="+mj-lt"/>
                <a:ea typeface="+mj-ea"/>
                <a:cs typeface="+mj-cs"/>
              </a:rPr>
              <a:t>Metadata</a:t>
            </a:r>
          </a:p>
        </p:txBody>
      </p:sp>
      <p:sp>
        <p:nvSpPr>
          <p:cNvPr id="27" name="TextBox 6">
            <a:extLst>
              <a:ext uri="{FF2B5EF4-FFF2-40B4-BE49-F238E27FC236}">
                <a16:creationId xmlns:a16="http://schemas.microsoft.com/office/drawing/2014/main" id="{F5C749BC-432E-E1D7-0D1D-2E66AB363C85}"/>
              </a:ext>
            </a:extLst>
          </p:cNvPr>
          <p:cNvSpPr txBox="1"/>
          <p:nvPr/>
        </p:nvSpPr>
        <p:spPr>
          <a:xfrm>
            <a:off x="342900" y="1343026"/>
            <a:ext cx="6815138" cy="4743450"/>
          </a:xfrm>
          <a:prstGeom prst="rect">
            <a:avLst/>
          </a:prstGeom>
        </p:spPr>
        <p:txBody>
          <a:bodyPr vert="horz" lIns="91440" tIns="45720" rIns="91440" bIns="45720" rtlCol="0">
            <a:normAutofit lnSpcReduction="10000"/>
          </a:bodyPr>
          <a:lstStyle/>
          <a:p>
            <a:pPr fontAlgn="base">
              <a:spcAft>
                <a:spcPts val="600"/>
              </a:spcAft>
              <a:buClr>
                <a:schemeClr val="accent1"/>
              </a:buClr>
            </a:pPr>
            <a:r>
              <a:rPr lang="en-US" sz="1200" b="0" i="0" dirty="0">
                <a:effectLst/>
              </a:rPr>
              <a:t>Rooms: Number of rooms</a:t>
            </a:r>
          </a:p>
          <a:p>
            <a:pPr fontAlgn="base">
              <a:spcAft>
                <a:spcPts val="600"/>
              </a:spcAft>
              <a:buClr>
                <a:schemeClr val="accent1"/>
              </a:buClr>
            </a:pPr>
            <a:r>
              <a:rPr lang="en-US" sz="1200" b="0" i="0" dirty="0">
                <a:effectLst/>
              </a:rPr>
              <a:t>Price: Price in dollars</a:t>
            </a:r>
          </a:p>
          <a:p>
            <a:pPr fontAlgn="base">
              <a:spcAft>
                <a:spcPts val="600"/>
              </a:spcAft>
              <a:buClr>
                <a:schemeClr val="accent1"/>
              </a:buClr>
            </a:pPr>
            <a:r>
              <a:rPr lang="en-US" sz="1200" b="0" i="0" dirty="0">
                <a:effectLst/>
              </a:rPr>
              <a:t>Method: </a:t>
            </a:r>
          </a:p>
          <a:p>
            <a:pPr fontAlgn="base">
              <a:spcAft>
                <a:spcPts val="600"/>
              </a:spcAft>
              <a:buClr>
                <a:schemeClr val="accent1"/>
              </a:buClr>
            </a:pPr>
            <a:r>
              <a:rPr lang="en-US" sz="1200" b="0" i="0" dirty="0">
                <a:effectLst/>
              </a:rPr>
              <a:t>S - property sold; SP - property sold prior; PI - property passed in; PN - sold prior not disclosed; SN - sold not disclosed; NB - no bid; VB - vendor bid; W - withdrawn prior to auction; SA - sold after auction; SS - sold after auction price not disclosed. N/A - price or highest bid not available.</a:t>
            </a:r>
          </a:p>
          <a:p>
            <a:pPr fontAlgn="base">
              <a:spcAft>
                <a:spcPts val="600"/>
              </a:spcAft>
              <a:buClr>
                <a:schemeClr val="accent1"/>
              </a:buClr>
            </a:pPr>
            <a:r>
              <a:rPr lang="en-US" sz="1200" b="0" i="0" dirty="0">
                <a:effectLst/>
              </a:rPr>
              <a:t>Type: </a:t>
            </a:r>
            <a:r>
              <a:rPr lang="en-US" sz="1200" b="0" i="0" dirty="0" err="1">
                <a:effectLst/>
              </a:rPr>
              <a:t>br</a:t>
            </a:r>
            <a:r>
              <a:rPr lang="en-US" sz="1200" b="0" i="0" dirty="0">
                <a:effectLst/>
              </a:rPr>
              <a:t> - bedroom(s); h - </a:t>
            </a:r>
            <a:r>
              <a:rPr lang="en-US" sz="1200" b="0" i="0" dirty="0" err="1">
                <a:effectLst/>
              </a:rPr>
              <a:t>house,cottage,villa</a:t>
            </a:r>
            <a:r>
              <a:rPr lang="en-US" sz="1200" b="0" i="0" dirty="0">
                <a:effectLst/>
              </a:rPr>
              <a:t>, </a:t>
            </a:r>
            <a:r>
              <a:rPr lang="en-US" sz="1200" b="0" i="0" dirty="0" err="1">
                <a:effectLst/>
              </a:rPr>
              <a:t>semi,terrace</a:t>
            </a:r>
            <a:r>
              <a:rPr lang="en-US" sz="1200" b="0" i="0" dirty="0">
                <a:effectLst/>
              </a:rPr>
              <a:t>; u - unit, duplex; t - townhouse; dev site - development site; o res - other residential.</a:t>
            </a:r>
          </a:p>
          <a:p>
            <a:pPr fontAlgn="base">
              <a:spcAft>
                <a:spcPts val="600"/>
              </a:spcAft>
              <a:buClr>
                <a:schemeClr val="accent1"/>
              </a:buClr>
            </a:pPr>
            <a:r>
              <a:rPr lang="en-US" sz="1200" b="0" i="0" dirty="0" err="1">
                <a:effectLst/>
              </a:rPr>
              <a:t>SellerG</a:t>
            </a:r>
            <a:r>
              <a:rPr lang="en-US" sz="1200" b="0" i="0" dirty="0">
                <a:effectLst/>
              </a:rPr>
              <a:t>: Real Estate Agent</a:t>
            </a:r>
          </a:p>
          <a:p>
            <a:pPr fontAlgn="base">
              <a:spcAft>
                <a:spcPts val="600"/>
              </a:spcAft>
              <a:buClr>
                <a:schemeClr val="accent1"/>
              </a:buClr>
            </a:pPr>
            <a:r>
              <a:rPr lang="en-US" sz="1200" b="0" i="0" dirty="0">
                <a:effectLst/>
              </a:rPr>
              <a:t>Date: Date sold</a:t>
            </a:r>
          </a:p>
          <a:p>
            <a:pPr fontAlgn="base">
              <a:spcAft>
                <a:spcPts val="600"/>
              </a:spcAft>
              <a:buClr>
                <a:schemeClr val="accent1"/>
              </a:buClr>
            </a:pPr>
            <a:r>
              <a:rPr lang="en-US" sz="1200" b="0" i="0" dirty="0">
                <a:effectLst/>
              </a:rPr>
              <a:t>Distance: Distance from CBD</a:t>
            </a:r>
          </a:p>
          <a:p>
            <a:pPr fontAlgn="base">
              <a:spcAft>
                <a:spcPts val="600"/>
              </a:spcAft>
              <a:buClr>
                <a:schemeClr val="accent1"/>
              </a:buClr>
            </a:pPr>
            <a:r>
              <a:rPr lang="en-US" sz="1200" b="0" i="0" dirty="0" err="1">
                <a:effectLst/>
              </a:rPr>
              <a:t>Regionname</a:t>
            </a:r>
            <a:r>
              <a:rPr lang="en-US" sz="1200" b="0" i="0" dirty="0">
                <a:effectLst/>
              </a:rPr>
              <a:t>: General Region (West, North West, North, North east …</a:t>
            </a:r>
            <a:r>
              <a:rPr lang="en-US" sz="1200" b="0" i="0" dirty="0" err="1">
                <a:effectLst/>
              </a:rPr>
              <a:t>etc</a:t>
            </a:r>
            <a:r>
              <a:rPr lang="en-US" sz="1200" b="0" i="0" dirty="0">
                <a:effectLst/>
              </a:rPr>
              <a:t>)</a:t>
            </a:r>
          </a:p>
          <a:p>
            <a:pPr fontAlgn="base">
              <a:spcAft>
                <a:spcPts val="600"/>
              </a:spcAft>
              <a:buClr>
                <a:schemeClr val="accent1"/>
              </a:buClr>
            </a:pPr>
            <a:r>
              <a:rPr lang="en-US" sz="1200" b="0" i="0" dirty="0" err="1">
                <a:effectLst/>
              </a:rPr>
              <a:t>Propertycount</a:t>
            </a:r>
            <a:r>
              <a:rPr lang="en-US" sz="1200" b="0" i="0" dirty="0">
                <a:effectLst/>
              </a:rPr>
              <a:t>: Number of properties that exist in the suburb.</a:t>
            </a:r>
          </a:p>
          <a:p>
            <a:pPr fontAlgn="base">
              <a:spcAft>
                <a:spcPts val="600"/>
              </a:spcAft>
              <a:buClr>
                <a:schemeClr val="accent1"/>
              </a:buClr>
            </a:pPr>
            <a:r>
              <a:rPr lang="en-US" sz="1200" b="0" i="0" dirty="0">
                <a:effectLst/>
              </a:rPr>
              <a:t>Bedroom2 : Scraped # of Bedrooms (from different source)</a:t>
            </a:r>
          </a:p>
          <a:p>
            <a:pPr fontAlgn="base">
              <a:spcAft>
                <a:spcPts val="600"/>
              </a:spcAft>
              <a:buClr>
                <a:schemeClr val="accent1"/>
              </a:buClr>
            </a:pPr>
            <a:r>
              <a:rPr lang="en-US" sz="1200" b="0" i="0" dirty="0">
                <a:effectLst/>
              </a:rPr>
              <a:t>Bathroom: Number of Bathrooms</a:t>
            </a:r>
          </a:p>
          <a:p>
            <a:pPr fontAlgn="base">
              <a:spcAft>
                <a:spcPts val="600"/>
              </a:spcAft>
              <a:buClr>
                <a:schemeClr val="accent1"/>
              </a:buClr>
            </a:pPr>
            <a:r>
              <a:rPr lang="en-US" sz="1200" b="0" i="0" dirty="0">
                <a:effectLst/>
              </a:rPr>
              <a:t>Car: Number of </a:t>
            </a:r>
            <a:r>
              <a:rPr lang="en-US" sz="1200" b="0" i="0" dirty="0" err="1">
                <a:effectLst/>
              </a:rPr>
              <a:t>carspots</a:t>
            </a:r>
            <a:endParaRPr lang="en-US" sz="1200" b="0" i="0" dirty="0">
              <a:effectLst/>
            </a:endParaRPr>
          </a:p>
          <a:p>
            <a:pPr fontAlgn="base">
              <a:spcAft>
                <a:spcPts val="600"/>
              </a:spcAft>
              <a:buClr>
                <a:schemeClr val="accent1"/>
              </a:buClr>
            </a:pPr>
            <a:r>
              <a:rPr lang="en-US" sz="1200" b="0" i="0" dirty="0" err="1">
                <a:effectLst/>
              </a:rPr>
              <a:t>Landsize</a:t>
            </a:r>
            <a:r>
              <a:rPr lang="en-US" sz="1200" b="0" i="0" dirty="0">
                <a:effectLst/>
              </a:rPr>
              <a:t>: Land Size</a:t>
            </a:r>
          </a:p>
          <a:p>
            <a:pPr fontAlgn="base">
              <a:spcAft>
                <a:spcPts val="600"/>
              </a:spcAft>
              <a:buClr>
                <a:schemeClr val="accent1"/>
              </a:buClr>
            </a:pPr>
            <a:r>
              <a:rPr lang="en-US" sz="1200" b="0" i="0" dirty="0" err="1">
                <a:effectLst/>
              </a:rPr>
              <a:t>BuildingArea</a:t>
            </a:r>
            <a:r>
              <a:rPr lang="en-US" sz="1200" b="0" i="0" dirty="0">
                <a:effectLst/>
              </a:rPr>
              <a:t>: Building Size</a:t>
            </a:r>
          </a:p>
          <a:p>
            <a:pPr fontAlgn="base">
              <a:spcAft>
                <a:spcPts val="600"/>
              </a:spcAft>
              <a:buClr>
                <a:schemeClr val="accent1"/>
              </a:buClr>
            </a:pPr>
            <a:r>
              <a:rPr lang="en-US" sz="1200" b="0" i="0" dirty="0" err="1">
                <a:effectLst/>
              </a:rPr>
              <a:t>CouncilArea</a:t>
            </a:r>
            <a:r>
              <a:rPr lang="en-US" sz="1200" b="0" i="0" dirty="0">
                <a:effectLst/>
              </a:rPr>
              <a:t>: Governing council for the area</a:t>
            </a:r>
          </a:p>
          <a:p>
            <a:pPr>
              <a:spcAft>
                <a:spcPts val="600"/>
              </a:spcAft>
              <a:buClr>
                <a:schemeClr val="accent1"/>
              </a:buClr>
            </a:pPr>
            <a:endParaRPr lang="en-US" sz="1000" dirty="0"/>
          </a:p>
        </p:txBody>
      </p:sp>
      <p:pic>
        <p:nvPicPr>
          <p:cNvPr id="5" name="Content Placeholder 4" descr="Gears with solid fill">
            <a:extLst>
              <a:ext uri="{FF2B5EF4-FFF2-40B4-BE49-F238E27FC236}">
                <a16:creationId xmlns:a16="http://schemas.microsoft.com/office/drawing/2014/main" id="{D07CEC7C-8B0F-3EA0-2E9C-F71A8326CD0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176054" y="1227180"/>
            <a:ext cx="4245788" cy="4245788"/>
          </a:xfrm>
          <a:prstGeom prst="rect">
            <a:avLst/>
          </a:prstGeom>
        </p:spPr>
      </p:pic>
    </p:spTree>
    <p:extLst>
      <p:ext uri="{BB962C8B-B14F-4D97-AF65-F5344CB8AC3E}">
        <p14:creationId xmlns:p14="http://schemas.microsoft.com/office/powerpoint/2010/main" val="2013784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ses in a subdivision">
            <a:extLst>
              <a:ext uri="{FF2B5EF4-FFF2-40B4-BE49-F238E27FC236}">
                <a16:creationId xmlns:a16="http://schemas.microsoft.com/office/drawing/2014/main" id="{80B0A26E-0049-3AE0-498F-095F32DE8136}"/>
              </a:ext>
            </a:extLst>
          </p:cNvPr>
          <p:cNvPicPr>
            <a:picLocks noChangeAspect="1"/>
          </p:cNvPicPr>
          <p:nvPr/>
        </p:nvPicPr>
        <p:blipFill rotWithShape="1">
          <a:blip r:embed="rId3"/>
          <a:srcRect t="7855" r="-1" b="7854"/>
          <a:stretch/>
        </p:blipFill>
        <p:spPr>
          <a:xfrm>
            <a:off x="3048" y="10"/>
            <a:ext cx="12188952" cy="6857990"/>
          </a:xfrm>
          <a:prstGeom prst="rect">
            <a:avLst/>
          </a:prstGeom>
        </p:spPr>
      </p:pic>
      <p:sp>
        <p:nvSpPr>
          <p:cNvPr id="20"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0F5EFDDE-56C5-EDC9-7ED4-E49779B98732}"/>
              </a:ext>
            </a:extLst>
          </p:cNvPr>
          <p:cNvSpPr>
            <a:spLocks noGrp="1"/>
          </p:cNvSpPr>
          <p:nvPr>
            <p:ph type="title"/>
          </p:nvPr>
        </p:nvSpPr>
        <p:spPr>
          <a:xfrm>
            <a:off x="1515433" y="489740"/>
            <a:ext cx="5463014" cy="932822"/>
          </a:xfrm>
        </p:spPr>
        <p:txBody>
          <a:bodyPr>
            <a:normAutofit/>
          </a:bodyPr>
          <a:lstStyle/>
          <a:p>
            <a:r>
              <a:rPr lang="en-KE" dirty="0">
                <a:solidFill>
                  <a:schemeClr val="accent2"/>
                </a:solidFill>
              </a:rPr>
              <a:t>Process </a:t>
            </a:r>
          </a:p>
        </p:txBody>
      </p:sp>
      <p:sp>
        <p:nvSpPr>
          <p:cNvPr id="3" name="Content Placeholder 2">
            <a:extLst>
              <a:ext uri="{FF2B5EF4-FFF2-40B4-BE49-F238E27FC236}">
                <a16:creationId xmlns:a16="http://schemas.microsoft.com/office/drawing/2014/main" id="{0DF24A54-6663-FEF7-2B65-EDEA02E0190C}"/>
              </a:ext>
            </a:extLst>
          </p:cNvPr>
          <p:cNvSpPr>
            <a:spLocks noGrp="1"/>
          </p:cNvSpPr>
          <p:nvPr>
            <p:ph idx="1"/>
          </p:nvPr>
        </p:nvSpPr>
        <p:spPr>
          <a:xfrm>
            <a:off x="565151" y="2160016"/>
            <a:ext cx="6400798" cy="3926152"/>
          </a:xfrm>
        </p:spPr>
        <p:txBody>
          <a:bodyPr>
            <a:normAutofit/>
          </a:bodyPr>
          <a:lstStyle/>
          <a:p>
            <a:pPr marL="0" indent="0">
              <a:buNone/>
            </a:pPr>
            <a:r>
              <a:rPr lang="en-GB" dirty="0"/>
              <a:t>There were no further data available throughout the analytical procedure. Council area, year of construction, and building area were lacking data. This Missing values will not impact the result.</a:t>
            </a:r>
          </a:p>
          <a:p>
            <a:pPr marL="0" indent="0">
              <a:buNone/>
            </a:pPr>
            <a:r>
              <a:rPr lang="en-GB" dirty="0"/>
              <a:t>By referencing the provided metadata, we were able to insert new columns into the database that would reveal the full meaning of the encoded names.</a:t>
            </a:r>
            <a:endParaRPr lang="en-KE" dirty="0"/>
          </a:p>
        </p:txBody>
      </p:sp>
      <p:sp>
        <p:nvSpPr>
          <p:cNvPr id="22" name="Rectangle 2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773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BE25A0DE-DE03-0F67-7B78-30129998C603}"/>
              </a:ext>
            </a:extLst>
          </p:cNvPr>
          <p:cNvSpPr>
            <a:spLocks noGrp="1"/>
          </p:cNvSpPr>
          <p:nvPr>
            <p:ph type="title"/>
          </p:nvPr>
        </p:nvSpPr>
        <p:spPr>
          <a:xfrm>
            <a:off x="565151" y="455362"/>
            <a:ext cx="6400798" cy="1550419"/>
          </a:xfrm>
        </p:spPr>
        <p:txBody>
          <a:bodyPr>
            <a:normAutofit/>
          </a:bodyPr>
          <a:lstStyle/>
          <a:p>
            <a:r>
              <a:rPr lang="en-KE" dirty="0"/>
              <a:t>Analyse</a:t>
            </a:r>
          </a:p>
        </p:txBody>
      </p:sp>
      <p:sp>
        <p:nvSpPr>
          <p:cNvPr id="14" name="Rectangle 1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F73697E0-F8EE-4046-6966-6FDB43368CE8}"/>
              </a:ext>
            </a:extLst>
          </p:cNvPr>
          <p:cNvGraphicFramePr>
            <a:graphicFrameLocks noGrp="1"/>
          </p:cNvGraphicFramePr>
          <p:nvPr>
            <p:ph idx="1"/>
            <p:extLst>
              <p:ext uri="{D42A27DB-BD31-4B8C-83A1-F6EECF244321}">
                <p14:modId xmlns:p14="http://schemas.microsoft.com/office/powerpoint/2010/main" val="3967762441"/>
              </p:ext>
            </p:extLst>
          </p:nvPr>
        </p:nvGraphicFramePr>
        <p:xfrm>
          <a:off x="565151" y="2160016"/>
          <a:ext cx="6400798" cy="3926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FB51952-7C01-EDF9-77F3-5A2ABE15884C}"/>
              </a:ext>
            </a:extLst>
          </p:cNvPr>
          <p:cNvSpPr txBox="1"/>
          <p:nvPr/>
        </p:nvSpPr>
        <p:spPr>
          <a:xfrm>
            <a:off x="9262213" y="2160016"/>
            <a:ext cx="2686376" cy="646331"/>
          </a:xfrm>
          <a:prstGeom prst="rect">
            <a:avLst/>
          </a:prstGeom>
          <a:noFill/>
        </p:spPr>
        <p:txBody>
          <a:bodyPr wrap="none" rtlCol="0">
            <a:spAutoFit/>
          </a:bodyPr>
          <a:lstStyle/>
          <a:p>
            <a:r>
              <a:rPr lang="en-KE" sz="3600" dirty="0"/>
              <a:t>Tools Used </a:t>
            </a:r>
          </a:p>
        </p:txBody>
      </p:sp>
    </p:spTree>
    <p:extLst>
      <p:ext uri="{BB962C8B-B14F-4D97-AF65-F5344CB8AC3E}">
        <p14:creationId xmlns:p14="http://schemas.microsoft.com/office/powerpoint/2010/main" val="1996017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744</Words>
  <Application>Microsoft Macintosh PowerPoint</Application>
  <PresentationFormat>Widescreen</PresentationFormat>
  <Paragraphs>103</Paragraphs>
  <Slides>20</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Inter</vt:lpstr>
      <vt:lpstr>Neue Haas Grotesk Text Pro</vt:lpstr>
      <vt:lpstr>InterweaveVTI</vt:lpstr>
      <vt:lpstr>Melbourne Housing Snapshot </vt:lpstr>
      <vt:lpstr>Content </vt:lpstr>
      <vt:lpstr>ASK</vt:lpstr>
      <vt:lpstr>Prepare Data </vt:lpstr>
      <vt:lpstr>About the data</vt:lpstr>
      <vt:lpstr>Data sources and structure</vt:lpstr>
      <vt:lpstr>Metadata</vt:lpstr>
      <vt:lpstr>Process </vt:lpstr>
      <vt:lpstr>Analyse</vt:lpstr>
      <vt:lpstr>Housing data Visualization</vt:lpstr>
      <vt:lpstr>Housing Sales  </vt:lpstr>
      <vt:lpstr>Sales Description</vt:lpstr>
      <vt:lpstr>3 bedrooms have the highest sales </vt:lpstr>
      <vt:lpstr>Regional Sales </vt:lpstr>
      <vt:lpstr>Number of rooms': 3 bedroom and  4 bedroom have noticeably higher 'Landsize'. </vt:lpstr>
      <vt:lpstr>'Bathroom': 1 and 2 have noticeably higher 'Price'. </vt:lpstr>
      <vt:lpstr>house, cottage, villa, semi, terrace accounts for the majority of 'Properties'. </vt:lpstr>
      <vt:lpstr>Descriptive Statistics </vt:lpstr>
      <vt:lpstr>correlation between price and number of rooms </vt:lpstr>
      <vt:lpstr>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Melbourne Housing Snapshot </dc:title>
  <dc:creator>Microsoft Office User</dc:creator>
  <cp:lastModifiedBy>Microsoft Office User</cp:lastModifiedBy>
  <cp:revision>1</cp:revision>
  <dcterms:created xsi:type="dcterms:W3CDTF">2022-11-27T09:25:01Z</dcterms:created>
  <dcterms:modified xsi:type="dcterms:W3CDTF">2022-11-27T12:09:03Z</dcterms:modified>
</cp:coreProperties>
</file>